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3" r:id="rId3"/>
    <p:sldId id="265" r:id="rId4"/>
    <p:sldId id="256" r:id="rId5"/>
    <p:sldId id="286" r:id="rId6"/>
    <p:sldId id="261" r:id="rId7"/>
    <p:sldId id="264" r:id="rId8"/>
    <p:sldId id="266" r:id="rId9"/>
    <p:sldId id="267" r:id="rId10"/>
    <p:sldId id="274" r:id="rId11"/>
    <p:sldId id="277" r:id="rId12"/>
    <p:sldId id="275" r:id="rId13"/>
    <p:sldId id="276" r:id="rId14"/>
    <p:sldId id="278" r:id="rId15"/>
    <p:sldId id="269" r:id="rId16"/>
    <p:sldId id="268" r:id="rId17"/>
    <p:sldId id="270" r:id="rId18"/>
    <p:sldId id="279" r:id="rId19"/>
    <p:sldId id="271" r:id="rId20"/>
    <p:sldId id="272" r:id="rId21"/>
    <p:sldId id="273" r:id="rId22"/>
    <p:sldId id="280" r:id="rId23"/>
    <p:sldId id="283"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B4797F-6618-4D88-B8EF-E8383A352AF7}">
          <p14:sldIdLst>
            <p14:sldId id="257"/>
            <p14:sldId id="263"/>
            <p14:sldId id="265"/>
            <p14:sldId id="256"/>
            <p14:sldId id="286"/>
            <p14:sldId id="261"/>
            <p14:sldId id="264"/>
            <p14:sldId id="266"/>
            <p14:sldId id="267"/>
            <p14:sldId id="274"/>
            <p14:sldId id="277"/>
            <p14:sldId id="275"/>
            <p14:sldId id="276"/>
            <p14:sldId id="278"/>
            <p14:sldId id="269"/>
            <p14:sldId id="268"/>
            <p14:sldId id="270"/>
            <p14:sldId id="279"/>
            <p14:sldId id="271"/>
            <p14:sldId id="272"/>
            <p14:sldId id="273"/>
            <p14:sldId id="280"/>
            <p14:sldId id="283"/>
            <p14:sldId id="281"/>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78DC8"/>
    <a:srgbClr val="C8C6BD"/>
    <a:srgbClr val="4B2D92"/>
    <a:srgbClr val="9329A2"/>
    <a:srgbClr val="492E92"/>
    <a:srgbClr val="B84297"/>
    <a:srgbClr val="061542"/>
    <a:srgbClr val="00BB77"/>
    <a:srgbClr val="440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25" autoAdjust="0"/>
  </p:normalViewPr>
  <p:slideViewPr>
    <p:cSldViewPr snapToGrid="0">
      <p:cViewPr varScale="1">
        <p:scale>
          <a:sx n="83" d="100"/>
          <a:sy n="83" d="100"/>
        </p:scale>
        <p:origin x="1080"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FDD7C-A909-4E1E-AF06-1B094D0F7303}"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D8DD1-2247-4136-9BD0-6C2A3418CDD5}" type="slidenum">
              <a:rPr lang="en-US" smtClean="0"/>
              <a:t>‹#›</a:t>
            </a:fld>
            <a:endParaRPr lang="en-US"/>
          </a:p>
        </p:txBody>
      </p:sp>
    </p:spTree>
    <p:extLst>
      <p:ext uri="{BB962C8B-B14F-4D97-AF65-F5344CB8AC3E}">
        <p14:creationId xmlns:p14="http://schemas.microsoft.com/office/powerpoint/2010/main" val="3384995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good afternoon or good evening whatever the time zone you’re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joining us today. </a:t>
            </a:r>
          </a:p>
          <a:p>
            <a:endParaRPr lang="en-US" dirty="0"/>
          </a:p>
          <a:p>
            <a:r>
              <a:rPr lang="en-US" dirty="0"/>
              <a:t>I’m Alper, from the ABP development team, </a:t>
            </a:r>
          </a:p>
          <a:p>
            <a:r>
              <a:rPr lang="en-US" dirty="0"/>
              <a:t>Today, I’m going to shed light on the innovative work of Volosoft, give you brief notes about how we started, and the point we have reached.</a:t>
            </a:r>
          </a:p>
          <a:p>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1</a:t>
            </a:fld>
            <a:endParaRPr lang="en-US"/>
          </a:p>
        </p:txBody>
      </p:sp>
    </p:spTree>
    <p:extLst>
      <p:ext uri="{BB962C8B-B14F-4D97-AF65-F5344CB8AC3E}">
        <p14:creationId xmlns:p14="http://schemas.microsoft.com/office/powerpoint/2010/main" val="357585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ABP Framework is an open-source and free project, we made the ABP Commercial for enterprise companies and users who need high-end features. This product is again built on the ABP Framework. In the paid version, we offer a CRUD page generator called Suite, ready-made modules, and a stylish theme. Our dedicated team provides premium support for the paid version.</a:t>
            </a:r>
          </a:p>
          <a:p>
            <a:r>
              <a:rPr lang="en-US" dirty="0"/>
              <a:t>It is a project with a perfectly implemented multi-tenancy infrastructure. Its reputation has already spread among .NET developers around the world.</a:t>
            </a:r>
          </a:p>
        </p:txBody>
      </p:sp>
      <p:sp>
        <p:nvSpPr>
          <p:cNvPr id="4" name="Slide Number Placeholder 3"/>
          <p:cNvSpPr>
            <a:spLocks noGrp="1"/>
          </p:cNvSpPr>
          <p:nvPr>
            <p:ph type="sldNum" sz="quarter" idx="5"/>
          </p:nvPr>
        </p:nvSpPr>
        <p:spPr/>
        <p:txBody>
          <a:bodyPr/>
          <a:lstStyle/>
          <a:p>
            <a:fld id="{2B4D8DD1-2247-4136-9BD0-6C2A3418CDD5}" type="slidenum">
              <a:rPr lang="en-US" smtClean="0"/>
              <a:t>10</a:t>
            </a:fld>
            <a:endParaRPr lang="en-US"/>
          </a:p>
        </p:txBody>
      </p:sp>
    </p:spTree>
    <p:extLst>
      <p:ext uri="{BB962C8B-B14F-4D97-AF65-F5344CB8AC3E}">
        <p14:creationId xmlns:p14="http://schemas.microsoft.com/office/powerpoint/2010/main" val="175676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are planning to build a lightweight application with Monolithic Architecture, or a complex, scalable, evolving application with clear domains, the ABP microservice templates are the best choices for your next project. All the templates are layered with DDD and comes with best practices applied. </a:t>
            </a:r>
          </a:p>
        </p:txBody>
      </p:sp>
      <p:sp>
        <p:nvSpPr>
          <p:cNvPr id="4" name="Slide Number Placeholder 3"/>
          <p:cNvSpPr>
            <a:spLocks noGrp="1"/>
          </p:cNvSpPr>
          <p:nvPr>
            <p:ph type="sldNum" sz="quarter" idx="5"/>
          </p:nvPr>
        </p:nvSpPr>
        <p:spPr/>
        <p:txBody>
          <a:bodyPr/>
          <a:lstStyle/>
          <a:p>
            <a:fld id="{2B4D8DD1-2247-4136-9BD0-6C2A3418CDD5}" type="slidenum">
              <a:rPr lang="en-US" smtClean="0"/>
              <a:t>11</a:t>
            </a:fld>
            <a:endParaRPr lang="en-US"/>
          </a:p>
        </p:txBody>
      </p:sp>
    </p:spTree>
    <p:extLst>
      <p:ext uri="{BB962C8B-B14F-4D97-AF65-F5344CB8AC3E}">
        <p14:creationId xmlns:p14="http://schemas.microsoft.com/office/powerpoint/2010/main" val="365667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paid version, we provide also custom development, live support, trainings, and tools for maintaining your ABP project.</a:t>
            </a:r>
          </a:p>
        </p:txBody>
      </p:sp>
      <p:sp>
        <p:nvSpPr>
          <p:cNvPr id="4" name="Slide Number Placeholder 3"/>
          <p:cNvSpPr>
            <a:spLocks noGrp="1"/>
          </p:cNvSpPr>
          <p:nvPr>
            <p:ph type="sldNum" sz="quarter" idx="5"/>
          </p:nvPr>
        </p:nvSpPr>
        <p:spPr/>
        <p:txBody>
          <a:bodyPr/>
          <a:lstStyle/>
          <a:p>
            <a:fld id="{2B4D8DD1-2247-4136-9BD0-6C2A3418CDD5}" type="slidenum">
              <a:rPr lang="en-US" smtClean="0"/>
              <a:t>12</a:t>
            </a:fld>
            <a:endParaRPr lang="en-US"/>
          </a:p>
        </p:txBody>
      </p:sp>
    </p:spTree>
    <p:extLst>
      <p:ext uri="{BB962C8B-B14F-4D97-AF65-F5344CB8AC3E}">
        <p14:creationId xmlns:p14="http://schemas.microsoft.com/office/powerpoint/2010/main" val="1961888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pre-built modules to kick start your project.</a:t>
            </a:r>
          </a:p>
          <a:p>
            <a:r>
              <a:rPr lang="en-US" dirty="0"/>
              <a:t>GDPR module, Audit Logging module, Chat module, Account module</a:t>
            </a:r>
          </a:p>
          <a:p>
            <a:r>
              <a:rPr lang="en-US" dirty="0"/>
              <a:t>Language Management, Forms, CMS module, File Management module</a:t>
            </a:r>
          </a:p>
          <a:p>
            <a:r>
              <a:rPr lang="en-US" dirty="0"/>
              <a:t>Payment module, SMS module, Blogging and Documentation module.</a:t>
            </a:r>
          </a:p>
          <a:p>
            <a:endParaRPr lang="en-US" dirty="0"/>
          </a:p>
          <a:p>
            <a:r>
              <a:rPr lang="en-US" dirty="0"/>
              <a:t>There are many ready to use modules (with the help of ABP modularity system.)</a:t>
            </a:r>
          </a:p>
        </p:txBody>
      </p:sp>
      <p:sp>
        <p:nvSpPr>
          <p:cNvPr id="4" name="Slide Number Placeholder 3"/>
          <p:cNvSpPr>
            <a:spLocks noGrp="1"/>
          </p:cNvSpPr>
          <p:nvPr>
            <p:ph type="sldNum" sz="quarter" idx="5"/>
          </p:nvPr>
        </p:nvSpPr>
        <p:spPr/>
        <p:txBody>
          <a:bodyPr/>
          <a:lstStyle/>
          <a:p>
            <a:fld id="{2B4D8DD1-2247-4136-9BD0-6C2A3418CDD5}" type="slidenum">
              <a:rPr lang="en-US" smtClean="0"/>
              <a:t>13</a:t>
            </a:fld>
            <a:endParaRPr lang="en-US"/>
          </a:p>
        </p:txBody>
      </p:sp>
    </p:spTree>
    <p:extLst>
      <p:ext uri="{BB962C8B-B14F-4D97-AF65-F5344CB8AC3E}">
        <p14:creationId xmlns:p14="http://schemas.microsoft.com/office/powerpoint/2010/main" val="251706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49699"/>
                </a:solidFill>
                <a:effectLst/>
                <a:latin typeface="Euclid Circular B" panose="020B0504000000000000" pitchFamily="34" charset="0"/>
              </a:rPr>
              <a:t>It’s already being used by world leading companies like Microsoft, Siemens, international banks, government institutions </a:t>
            </a:r>
          </a:p>
          <a:p>
            <a:r>
              <a:rPr lang="en-US" dirty="0"/>
              <a:t>and ⏭️ rated high scores by the users on Capterra , Software Advice and </a:t>
            </a:r>
            <a:r>
              <a:rPr lang="en-US" dirty="0" err="1"/>
              <a:t>GetApp</a:t>
            </a:r>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14</a:t>
            </a:fld>
            <a:endParaRPr lang="en-US"/>
          </a:p>
        </p:txBody>
      </p:sp>
    </p:spTree>
    <p:extLst>
      <p:ext uri="{BB962C8B-B14F-4D97-AF65-F5344CB8AC3E}">
        <p14:creationId xmlns:p14="http://schemas.microsoft.com/office/powerpoint/2010/main" val="4316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just make frameworks and project templates.</a:t>
            </a:r>
          </a:p>
          <a:p>
            <a:r>
              <a:rPr lang="en-US" dirty="0"/>
              <a:t>Our UI Design team has also built a standalone theme. </a:t>
            </a:r>
            <a:br>
              <a:rPr lang="en-US" dirty="0"/>
            </a:br>
            <a:r>
              <a:rPr lang="en-US" dirty="0"/>
              <a:t>It supports MVC, Angular and Blazor user interfaces.</a:t>
            </a:r>
          </a:p>
        </p:txBody>
      </p:sp>
      <p:sp>
        <p:nvSpPr>
          <p:cNvPr id="4" name="Slide Number Placeholder 3"/>
          <p:cNvSpPr>
            <a:spLocks noGrp="1"/>
          </p:cNvSpPr>
          <p:nvPr>
            <p:ph type="sldNum" sz="quarter" idx="5"/>
          </p:nvPr>
        </p:nvSpPr>
        <p:spPr/>
        <p:txBody>
          <a:bodyPr/>
          <a:lstStyle/>
          <a:p>
            <a:fld id="{2B4D8DD1-2247-4136-9BD0-6C2A3418CDD5}" type="slidenum">
              <a:rPr lang="en-US" smtClean="0"/>
              <a:t>15</a:t>
            </a:fld>
            <a:endParaRPr lang="en-US"/>
          </a:p>
        </p:txBody>
      </p:sp>
    </p:spTree>
    <p:extLst>
      <p:ext uri="{BB962C8B-B14F-4D97-AF65-F5344CB8AC3E}">
        <p14:creationId xmlns:p14="http://schemas.microsoft.com/office/powerpoint/2010/main" val="45098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 the other hand, we write books to teach ABP better and to transfer our experiences to the other developers.</a:t>
            </a:r>
          </a:p>
          <a:p>
            <a:endParaRPr lang="en-US" b="0" dirty="0"/>
          </a:p>
          <a:p>
            <a:r>
              <a:rPr lang="en-US" b="1" dirty="0"/>
              <a:t>Mastering ABP Framework: </a:t>
            </a:r>
            <a:r>
              <a:rPr lang="en-US" dirty="0"/>
              <a:t>helps you gain a complete understanding of the framework. </a:t>
            </a:r>
          </a:p>
          <a:p>
            <a:r>
              <a:rPr lang="en-US" b="1" dirty="0"/>
              <a:t>Implementing Domain Driven Design: </a:t>
            </a:r>
            <a:r>
              <a:rPr lang="en-US" dirty="0"/>
              <a:t>is a practical guide for implementing the DDD.</a:t>
            </a:r>
          </a:p>
          <a:p>
            <a:r>
              <a:rPr lang="en-US" b="1" dirty="0"/>
              <a:t>Building Microservice Solutions book </a:t>
            </a:r>
            <a:r>
              <a:rPr lang="en-US" dirty="0"/>
              <a:t>is a reference guide for developing and managing microservice-based applications using the ABP Framework. </a:t>
            </a:r>
          </a:p>
          <a:p>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16</a:t>
            </a:fld>
            <a:endParaRPr lang="en-US"/>
          </a:p>
        </p:txBody>
      </p:sp>
    </p:spTree>
    <p:extLst>
      <p:ext uri="{BB962C8B-B14F-4D97-AF65-F5344CB8AC3E}">
        <p14:creationId xmlns:p14="http://schemas.microsoft.com/office/powerpoint/2010/main" val="411751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Community.abp.io </a:t>
            </a:r>
            <a:r>
              <a:rPr lang="en-US" dirty="0"/>
              <a:t>is the address where ABP Framework users and .NET developers post articles and watch training videos. On this site, users get informed about ABP's development progress and ABP-related events.</a:t>
            </a:r>
          </a:p>
        </p:txBody>
      </p:sp>
      <p:sp>
        <p:nvSpPr>
          <p:cNvPr id="4" name="Slide Number Placeholder 3"/>
          <p:cNvSpPr>
            <a:spLocks noGrp="1"/>
          </p:cNvSpPr>
          <p:nvPr>
            <p:ph type="sldNum" sz="quarter" idx="5"/>
          </p:nvPr>
        </p:nvSpPr>
        <p:spPr/>
        <p:txBody>
          <a:bodyPr/>
          <a:lstStyle/>
          <a:p>
            <a:fld id="{2B4D8DD1-2247-4136-9BD0-6C2A3418CDD5}" type="slidenum">
              <a:rPr lang="en-US" smtClean="0"/>
              <a:t>17</a:t>
            </a:fld>
            <a:endParaRPr lang="en-US"/>
          </a:p>
        </p:txBody>
      </p:sp>
    </p:spTree>
    <p:extLst>
      <p:ext uri="{BB962C8B-B14F-4D97-AF65-F5344CB8AC3E}">
        <p14:creationId xmlns:p14="http://schemas.microsoft.com/office/powerpoint/2010/main" val="21051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is </a:t>
            </a:r>
            <a:r>
              <a:rPr lang="en-US" b="1" dirty="0"/>
              <a:t>ABP Community Talks</a:t>
            </a:r>
            <a:r>
              <a:rPr lang="en-US" dirty="0"/>
              <a:t>…</a:t>
            </a:r>
          </a:p>
          <a:p>
            <a:r>
              <a:rPr lang="en-US" dirty="0"/>
              <a:t>These monthly live shows, hosted by the ABP Team, are casual sessions packed with community content, demos, Q&amp;A, and discussions around what's going on in .NET and ABP.</a:t>
            </a:r>
          </a:p>
        </p:txBody>
      </p:sp>
      <p:sp>
        <p:nvSpPr>
          <p:cNvPr id="4" name="Slide Number Placeholder 3"/>
          <p:cNvSpPr>
            <a:spLocks noGrp="1"/>
          </p:cNvSpPr>
          <p:nvPr>
            <p:ph type="sldNum" sz="quarter" idx="5"/>
          </p:nvPr>
        </p:nvSpPr>
        <p:spPr/>
        <p:txBody>
          <a:bodyPr/>
          <a:lstStyle/>
          <a:p>
            <a:fld id="{2B4D8DD1-2247-4136-9BD0-6C2A3418CDD5}" type="slidenum">
              <a:rPr lang="en-US" smtClean="0"/>
              <a:t>18</a:t>
            </a:fld>
            <a:endParaRPr lang="en-US"/>
          </a:p>
        </p:txBody>
      </p:sp>
    </p:spTree>
    <p:extLst>
      <p:ext uri="{BB962C8B-B14F-4D97-AF65-F5344CB8AC3E}">
        <p14:creationId xmlns:p14="http://schemas.microsoft.com/office/powerpoint/2010/main" val="3902618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reach our past events, tutorials and training videos. Check out our YouTube channel</a:t>
            </a:r>
          </a:p>
        </p:txBody>
      </p:sp>
      <p:sp>
        <p:nvSpPr>
          <p:cNvPr id="4" name="Slide Number Placeholder 3"/>
          <p:cNvSpPr>
            <a:spLocks noGrp="1"/>
          </p:cNvSpPr>
          <p:nvPr>
            <p:ph type="sldNum" sz="quarter" idx="5"/>
          </p:nvPr>
        </p:nvSpPr>
        <p:spPr/>
        <p:txBody>
          <a:bodyPr/>
          <a:lstStyle/>
          <a:p>
            <a:fld id="{2B4D8DD1-2247-4136-9BD0-6C2A3418CDD5}" type="slidenum">
              <a:rPr lang="en-US" smtClean="0"/>
              <a:t>19</a:t>
            </a:fld>
            <a:endParaRPr lang="en-US"/>
          </a:p>
        </p:txBody>
      </p:sp>
    </p:spTree>
    <p:extLst>
      <p:ext uri="{BB962C8B-B14F-4D97-AF65-F5344CB8AC3E}">
        <p14:creationId xmlns:p14="http://schemas.microsoft.com/office/powerpoint/2010/main" val="278088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 and the ABP Framework's brain team have been .NET developers since the early 2000s. (two thousands)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created many projects from scratch throughout our development life.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saw that we were repeating the same things every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thing that changed was the business logic.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were dozens of features in common.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started our journey to not reinvent the wheel on every new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make it project open-source.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after seeing the great interest of people, we decided that we should devote full time to this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this point, three friends quitted from the previous company, founded Volosoft to focus on this project full-time.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name of the project started our journey was </a:t>
            </a:r>
            <a:r>
              <a:rPr lang="en-US" b="1" dirty="0"/>
              <a:t>ASP.NET Boilerplate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2</a:t>
            </a:fld>
            <a:endParaRPr lang="en-US"/>
          </a:p>
        </p:txBody>
      </p:sp>
    </p:spTree>
    <p:extLst>
      <p:ext uri="{BB962C8B-B14F-4D97-AF65-F5344CB8AC3E}">
        <p14:creationId xmlns:p14="http://schemas.microsoft.com/office/powerpoint/2010/main" val="336270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b="1" dirty="0"/>
              <a:t>blog.abp.io </a:t>
            </a:r>
            <a:r>
              <a:rPr lang="en-US" dirty="0"/>
              <a:t>we share our experiences, C# tips, latest .</a:t>
            </a:r>
            <a:r>
              <a:rPr lang="en-US" i="1" dirty="0"/>
              <a:t>NET</a:t>
            </a:r>
            <a:r>
              <a:rPr lang="en-US" dirty="0"/>
              <a:t> features and news from other technologies.</a:t>
            </a:r>
          </a:p>
        </p:txBody>
      </p:sp>
      <p:sp>
        <p:nvSpPr>
          <p:cNvPr id="4" name="Slide Number Placeholder 3"/>
          <p:cNvSpPr>
            <a:spLocks noGrp="1"/>
          </p:cNvSpPr>
          <p:nvPr>
            <p:ph type="sldNum" sz="quarter" idx="5"/>
          </p:nvPr>
        </p:nvSpPr>
        <p:spPr/>
        <p:txBody>
          <a:bodyPr/>
          <a:lstStyle/>
          <a:p>
            <a:fld id="{2B4D8DD1-2247-4136-9BD0-6C2A3418CDD5}" type="slidenum">
              <a:rPr lang="en-US" smtClean="0"/>
              <a:t>20</a:t>
            </a:fld>
            <a:endParaRPr lang="en-US"/>
          </a:p>
        </p:txBody>
      </p:sp>
    </p:spTree>
    <p:extLst>
      <p:ext uri="{BB962C8B-B14F-4D97-AF65-F5344CB8AC3E}">
        <p14:creationId xmlns:p14="http://schemas.microsoft.com/office/powerpoint/2010/main" val="173145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features of being a community is to bring the members together.</a:t>
            </a:r>
          </a:p>
          <a:p>
            <a:r>
              <a:rPr lang="en-US" dirty="0"/>
              <a:t>For this purpose, our Discord Server is the place where you can showcase your ABP projects, share the tips that worked for you, catch up with the latest news and announcements about ABP Framework, just chat with community members to exchange ideas, and have fun! </a:t>
            </a:r>
          </a:p>
        </p:txBody>
      </p:sp>
      <p:sp>
        <p:nvSpPr>
          <p:cNvPr id="4" name="Slide Number Placeholder 3"/>
          <p:cNvSpPr>
            <a:spLocks noGrp="1"/>
          </p:cNvSpPr>
          <p:nvPr>
            <p:ph type="sldNum" sz="quarter" idx="5"/>
          </p:nvPr>
        </p:nvSpPr>
        <p:spPr/>
        <p:txBody>
          <a:bodyPr/>
          <a:lstStyle/>
          <a:p>
            <a:fld id="{2B4D8DD1-2247-4136-9BD0-6C2A3418CDD5}" type="slidenum">
              <a:rPr lang="en-US" smtClean="0"/>
              <a:t>21</a:t>
            </a:fld>
            <a:endParaRPr lang="en-US"/>
          </a:p>
        </p:txBody>
      </p:sp>
    </p:spTree>
    <p:extLst>
      <p:ext uri="{BB962C8B-B14F-4D97-AF65-F5344CB8AC3E}">
        <p14:creationId xmlns:p14="http://schemas.microsoft.com/office/powerpoint/2010/main" val="1143076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attend other events…</a:t>
            </a:r>
          </a:p>
          <a:p>
            <a:r>
              <a:rPr lang="en-US" dirty="0"/>
              <a:t>Microsoft .NET Community Standup</a:t>
            </a:r>
          </a:p>
        </p:txBody>
      </p:sp>
      <p:sp>
        <p:nvSpPr>
          <p:cNvPr id="4" name="Slide Number Placeholder 3"/>
          <p:cNvSpPr>
            <a:spLocks noGrp="1"/>
          </p:cNvSpPr>
          <p:nvPr>
            <p:ph type="sldNum" sz="quarter" idx="5"/>
          </p:nvPr>
        </p:nvSpPr>
        <p:spPr/>
        <p:txBody>
          <a:bodyPr/>
          <a:lstStyle/>
          <a:p>
            <a:fld id="{2B4D8DD1-2247-4136-9BD0-6C2A3418CDD5}" type="slidenum">
              <a:rPr lang="en-US" smtClean="0"/>
              <a:t>22</a:t>
            </a:fld>
            <a:endParaRPr lang="en-US"/>
          </a:p>
        </p:txBody>
      </p:sp>
    </p:spTree>
    <p:extLst>
      <p:ext uri="{BB962C8B-B14F-4D97-AF65-F5344CB8AC3E}">
        <p14:creationId xmlns:p14="http://schemas.microsoft.com/office/powerpoint/2010/main" val="4102183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Conf China</a:t>
            </a:r>
          </a:p>
        </p:txBody>
      </p:sp>
      <p:sp>
        <p:nvSpPr>
          <p:cNvPr id="4" name="Slide Number Placeholder 3"/>
          <p:cNvSpPr>
            <a:spLocks noGrp="1"/>
          </p:cNvSpPr>
          <p:nvPr>
            <p:ph type="sldNum" sz="quarter" idx="5"/>
          </p:nvPr>
        </p:nvSpPr>
        <p:spPr/>
        <p:txBody>
          <a:bodyPr/>
          <a:lstStyle/>
          <a:p>
            <a:fld id="{2B4D8DD1-2247-4136-9BD0-6C2A3418CDD5}" type="slidenum">
              <a:rPr lang="en-US" smtClean="0"/>
              <a:t>23</a:t>
            </a:fld>
            <a:endParaRPr lang="en-US"/>
          </a:p>
        </p:txBody>
      </p:sp>
    </p:spTree>
    <p:extLst>
      <p:ext uri="{BB962C8B-B14F-4D97-AF65-F5344CB8AC3E}">
        <p14:creationId xmlns:p14="http://schemas.microsoft.com/office/powerpoint/2010/main" val="944143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we attend NDC London.</a:t>
            </a:r>
          </a:p>
        </p:txBody>
      </p:sp>
      <p:sp>
        <p:nvSpPr>
          <p:cNvPr id="4" name="Slide Number Placeholder 3"/>
          <p:cNvSpPr>
            <a:spLocks noGrp="1"/>
          </p:cNvSpPr>
          <p:nvPr>
            <p:ph type="sldNum" sz="quarter" idx="5"/>
          </p:nvPr>
        </p:nvSpPr>
        <p:spPr/>
        <p:txBody>
          <a:bodyPr/>
          <a:lstStyle/>
          <a:p>
            <a:fld id="{2B4D8DD1-2247-4136-9BD0-6C2A3418CDD5}" type="slidenum">
              <a:rPr lang="en-US" smtClean="0"/>
              <a:t>24</a:t>
            </a:fld>
            <a:endParaRPr lang="en-US"/>
          </a:p>
        </p:txBody>
      </p:sp>
    </p:spTree>
    <p:extLst>
      <p:ext uri="{BB962C8B-B14F-4D97-AF65-F5344CB8AC3E}">
        <p14:creationId xmlns:p14="http://schemas.microsoft.com/office/powerpoint/2010/main" val="1305329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just deal with our products, we also contribute to the open source ecosystem.</a:t>
            </a:r>
          </a:p>
          <a:p>
            <a:r>
              <a:rPr lang="en-US" dirty="0"/>
              <a:t>As we benefit from the .NET ecosystem and give back by writing tools, articles and also sponsoring organizations like .NET Foundation, </a:t>
            </a:r>
            <a:r>
              <a:rPr lang="en-US" dirty="0" err="1"/>
              <a:t>Openiddict</a:t>
            </a:r>
            <a:r>
              <a:rPr lang="en-US" dirty="0"/>
              <a:t> and </a:t>
            </a:r>
            <a:r>
              <a:rPr lang="en-US" dirty="0" err="1"/>
              <a:t>Blazorise</a:t>
            </a:r>
            <a:r>
              <a:rPr lang="en-US" dirty="0"/>
              <a:t>.</a:t>
            </a:r>
          </a:p>
        </p:txBody>
      </p:sp>
      <p:sp>
        <p:nvSpPr>
          <p:cNvPr id="4" name="Slide Number Placeholder 3"/>
          <p:cNvSpPr>
            <a:spLocks noGrp="1"/>
          </p:cNvSpPr>
          <p:nvPr>
            <p:ph type="sldNum" sz="quarter" idx="5"/>
          </p:nvPr>
        </p:nvSpPr>
        <p:spPr/>
        <p:txBody>
          <a:bodyPr/>
          <a:lstStyle/>
          <a:p>
            <a:fld id="{2B4D8DD1-2247-4136-9BD0-6C2A3418CDD5}" type="slidenum">
              <a:rPr lang="en-US" smtClean="0"/>
              <a:t>25</a:t>
            </a:fld>
            <a:endParaRPr lang="en-US"/>
          </a:p>
        </p:txBody>
      </p:sp>
    </p:spTree>
    <p:extLst>
      <p:ext uri="{BB962C8B-B14F-4D97-AF65-F5344CB8AC3E}">
        <p14:creationId xmlns:p14="http://schemas.microsoft.com/office/powerpoint/2010/main" val="4126188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is a very talented team behind these projects.</a:t>
            </a:r>
          </a:p>
          <a:p>
            <a:r>
              <a:rPr lang="en-US" dirty="0"/>
              <a:t>Thanks to all the team members and community members that made this product great.</a:t>
            </a:r>
          </a:p>
          <a:p>
            <a:r>
              <a:rPr lang="en-US" dirty="0"/>
              <a:t>I wish you an enjoyable conference today.</a:t>
            </a:r>
          </a:p>
          <a:p>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26</a:t>
            </a:fld>
            <a:endParaRPr lang="en-US"/>
          </a:p>
        </p:txBody>
      </p:sp>
    </p:spTree>
    <p:extLst>
      <p:ext uri="{BB962C8B-B14F-4D97-AF65-F5344CB8AC3E}">
        <p14:creationId xmlns:p14="http://schemas.microsoft.com/office/powerpoint/2010/main" val="290929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4013C"/>
                </a:solidFill>
              </a:rPr>
              <a:t>We came with a very simple and impactive slogan: Don't spend your valuable time to re-create login, authentication, user management, localization, audit logging, multi-tenancy, exception handling system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has been a long time since we started this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2013 (twenty thirteen) until now.</a:t>
            </a:r>
          </a:p>
          <a:p>
            <a:endParaRPr lang="en-US" dirty="0"/>
          </a:p>
        </p:txBody>
      </p:sp>
      <p:sp>
        <p:nvSpPr>
          <p:cNvPr id="4" name="Slide Number Placeholder 3"/>
          <p:cNvSpPr>
            <a:spLocks noGrp="1"/>
          </p:cNvSpPr>
          <p:nvPr>
            <p:ph type="sldNum" sz="quarter" idx="5"/>
          </p:nvPr>
        </p:nvSpPr>
        <p:spPr/>
        <p:txBody>
          <a:bodyPr/>
          <a:lstStyle/>
          <a:p>
            <a:fld id="{2B4D8DD1-2247-4136-9BD0-6C2A3418CDD5}" type="slidenum">
              <a:rPr lang="en-US" smtClean="0"/>
              <a:t>3</a:t>
            </a:fld>
            <a:endParaRPr lang="en-US"/>
          </a:p>
        </p:txBody>
      </p:sp>
    </p:spTree>
    <p:extLst>
      <p:ext uri="{BB962C8B-B14F-4D97-AF65-F5344CB8AC3E}">
        <p14:creationId xmlns:p14="http://schemas.microsoft.com/office/powerpoint/2010/main" val="225336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 was so popular among the .NET developers ⏭️ that it reached 11K stars on GitHub ⏭️ 12 million NuGet downloads have been made so far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we have released a total of 232 (two hundred thirty two) versions  ⏭️ 176 (one hundred seventy six) software developers contributed to this project. </a:t>
            </a:r>
          </a:p>
        </p:txBody>
      </p:sp>
      <p:sp>
        <p:nvSpPr>
          <p:cNvPr id="4" name="Slide Number Placeholder 3"/>
          <p:cNvSpPr>
            <a:spLocks noGrp="1"/>
          </p:cNvSpPr>
          <p:nvPr>
            <p:ph type="sldNum" sz="quarter" idx="5"/>
          </p:nvPr>
        </p:nvSpPr>
        <p:spPr/>
        <p:txBody>
          <a:bodyPr/>
          <a:lstStyle/>
          <a:p>
            <a:fld id="{2B4D8DD1-2247-4136-9BD0-6C2A3418CDD5}" type="slidenum">
              <a:rPr lang="en-US" smtClean="0"/>
              <a:t>4</a:t>
            </a:fld>
            <a:endParaRPr lang="en-US"/>
          </a:p>
        </p:txBody>
      </p:sp>
    </p:spTree>
    <p:extLst>
      <p:ext uri="{BB962C8B-B14F-4D97-AF65-F5344CB8AC3E}">
        <p14:creationId xmlns:p14="http://schemas.microsoft.com/office/powerpoint/2010/main" val="385821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project succeeded in entering under the umbrella of the .NET Foundation.</a:t>
            </a:r>
          </a:p>
          <a:p>
            <a:r>
              <a:rPr lang="en-US" dirty="0"/>
              <a:t>Today, there are hundreds of projects and systems currently using ASP.NET Boilerplate.</a:t>
            </a:r>
          </a:p>
        </p:txBody>
      </p:sp>
      <p:sp>
        <p:nvSpPr>
          <p:cNvPr id="4" name="Slide Number Placeholder 3"/>
          <p:cNvSpPr>
            <a:spLocks noGrp="1"/>
          </p:cNvSpPr>
          <p:nvPr>
            <p:ph type="sldNum" sz="quarter" idx="5"/>
          </p:nvPr>
        </p:nvSpPr>
        <p:spPr/>
        <p:txBody>
          <a:bodyPr/>
          <a:lstStyle/>
          <a:p>
            <a:fld id="{2B4D8DD1-2247-4136-9BD0-6C2A3418CDD5}" type="slidenum">
              <a:rPr lang="en-US" smtClean="0"/>
              <a:t>5</a:t>
            </a:fld>
            <a:endParaRPr lang="en-US"/>
          </a:p>
        </p:txBody>
      </p:sp>
    </p:spTree>
    <p:extLst>
      <p:ext uri="{BB962C8B-B14F-4D97-AF65-F5344CB8AC3E}">
        <p14:creationId xmlns:p14="http://schemas.microsoft.com/office/powerpoint/2010/main" val="78235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continue the success we have achieved from ASP.NET Boilerplate and to survive our company,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implemented a new project called ASP.NET Zero for enterprise companies and users who want more advanced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has been using the open-source ASP.NET Boilerplate under the hood.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this time we used a paid theme called Metronic in ASP.NET 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.NET developers loved ASP.NET 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made a tool that generates CRUD pages, and we implemented line of business features like LDAP and account security features in this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provided premium support to our customers.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with the money we earned, we could continue our open-source, new projects and contribute to other open-source projects.</a:t>
            </a:r>
          </a:p>
        </p:txBody>
      </p:sp>
      <p:sp>
        <p:nvSpPr>
          <p:cNvPr id="4" name="Slide Number Placeholder 3"/>
          <p:cNvSpPr>
            <a:spLocks noGrp="1"/>
          </p:cNvSpPr>
          <p:nvPr>
            <p:ph type="sldNum" sz="quarter" idx="5"/>
          </p:nvPr>
        </p:nvSpPr>
        <p:spPr/>
        <p:txBody>
          <a:bodyPr/>
          <a:lstStyle/>
          <a:p>
            <a:fld id="{2B4D8DD1-2247-4136-9BD0-6C2A3418CDD5}" type="slidenum">
              <a:rPr lang="en-US" smtClean="0"/>
              <a:t>6</a:t>
            </a:fld>
            <a:endParaRPr lang="en-US"/>
          </a:p>
        </p:txBody>
      </p:sp>
    </p:spTree>
    <p:extLst>
      <p:ext uri="{BB962C8B-B14F-4D97-AF65-F5344CB8AC3E}">
        <p14:creationId xmlns:p14="http://schemas.microsoft.com/office/powerpoint/2010/main" val="2519444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things change rapidly in software development, and fundamentals are key to adapting quickly.</a:t>
            </a:r>
          </a:p>
          <a:p>
            <a:r>
              <a:rPr lang="en-US" dirty="0"/>
              <a:t>In recent years, microservices Architecture and modular software development trends have attracted much attention.</a:t>
            </a:r>
          </a:p>
          <a:p>
            <a:r>
              <a:rPr lang="en-US" dirty="0"/>
              <a:t>Some of the projects started with micro-service architecture, some out of necessity and some just because of the trend.</a:t>
            </a:r>
          </a:p>
          <a:p>
            <a:r>
              <a:rPr lang="en-US" dirty="0"/>
              <a:t>Although ASP.NET Boilerplate is a powerful and rock-solid framework, it still needs to fully meet modularity and microservice infrastructure requirements.</a:t>
            </a:r>
          </a:p>
          <a:p>
            <a:r>
              <a:rPr lang="en-US" dirty="0"/>
              <a:t>So we sat down and decided to write a framework from scratch.</a:t>
            </a:r>
          </a:p>
          <a:p>
            <a:r>
              <a:rPr lang="en-US" dirty="0"/>
              <a:t>The name of this project is ABP Framework which gave its name to this conference and that we will spend our efforts on for many years.</a:t>
            </a:r>
          </a:p>
          <a:p>
            <a:r>
              <a:rPr lang="en-US" dirty="0"/>
              <a:t>Some fellows call it abp.io for short, but both are accepted.</a:t>
            </a:r>
          </a:p>
        </p:txBody>
      </p:sp>
      <p:sp>
        <p:nvSpPr>
          <p:cNvPr id="4" name="Slide Number Placeholder 3"/>
          <p:cNvSpPr>
            <a:spLocks noGrp="1"/>
          </p:cNvSpPr>
          <p:nvPr>
            <p:ph type="sldNum" sz="quarter" idx="5"/>
          </p:nvPr>
        </p:nvSpPr>
        <p:spPr/>
        <p:txBody>
          <a:bodyPr/>
          <a:lstStyle/>
          <a:p>
            <a:fld id="{2B4D8DD1-2247-4136-9BD0-6C2A3418CDD5}" type="slidenum">
              <a:rPr lang="en-US" smtClean="0"/>
              <a:t>7</a:t>
            </a:fld>
            <a:endParaRPr lang="en-US"/>
          </a:p>
        </p:txBody>
      </p:sp>
    </p:spTree>
    <p:extLst>
      <p:ext uri="{BB962C8B-B14F-4D97-AF65-F5344CB8AC3E}">
        <p14:creationId xmlns:p14="http://schemas.microsoft.com/office/powerpoint/2010/main" val="4202240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ABP Framework has been developed as open source ⏭️  since 2016 (twenty sixteen).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released 164 (one hundred sixty four) versions so far.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reached almost 10K stars on GitHub. </a:t>
            </a:r>
          </a:p>
        </p:txBody>
      </p:sp>
      <p:sp>
        <p:nvSpPr>
          <p:cNvPr id="4" name="Slide Number Placeholder 3"/>
          <p:cNvSpPr>
            <a:spLocks noGrp="1"/>
          </p:cNvSpPr>
          <p:nvPr>
            <p:ph type="sldNum" sz="quarter" idx="5"/>
          </p:nvPr>
        </p:nvSpPr>
        <p:spPr/>
        <p:txBody>
          <a:bodyPr/>
          <a:lstStyle/>
          <a:p>
            <a:fld id="{2B4D8DD1-2247-4136-9BD0-6C2A3418CDD5}" type="slidenum">
              <a:rPr lang="en-US" smtClean="0"/>
              <a:t>8</a:t>
            </a:fld>
            <a:endParaRPr lang="en-US"/>
          </a:p>
        </p:txBody>
      </p:sp>
    </p:spTree>
    <p:extLst>
      <p:ext uri="{BB962C8B-B14F-4D97-AF65-F5344CB8AC3E}">
        <p14:creationId xmlns:p14="http://schemas.microsoft.com/office/powerpoint/2010/main" val="3488208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16 million downloads on NuGet until now.</a:t>
            </a:r>
          </a:p>
        </p:txBody>
      </p:sp>
      <p:sp>
        <p:nvSpPr>
          <p:cNvPr id="4" name="Slide Number Placeholder 3"/>
          <p:cNvSpPr>
            <a:spLocks noGrp="1"/>
          </p:cNvSpPr>
          <p:nvPr>
            <p:ph type="sldNum" sz="quarter" idx="5"/>
          </p:nvPr>
        </p:nvSpPr>
        <p:spPr/>
        <p:txBody>
          <a:bodyPr/>
          <a:lstStyle/>
          <a:p>
            <a:fld id="{2B4D8DD1-2247-4136-9BD0-6C2A3418CDD5}" type="slidenum">
              <a:rPr lang="en-US" smtClean="0"/>
              <a:t>9</a:t>
            </a:fld>
            <a:endParaRPr lang="en-US"/>
          </a:p>
        </p:txBody>
      </p:sp>
    </p:spTree>
    <p:extLst>
      <p:ext uri="{BB962C8B-B14F-4D97-AF65-F5344CB8AC3E}">
        <p14:creationId xmlns:p14="http://schemas.microsoft.com/office/powerpoint/2010/main" val="194403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04CD-8FD7-4102-8F08-E9932518A2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132165-EF5C-43B6-8030-DA36C1426D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85259B-A915-41CB-8BD4-A2D5D1CDB813}"/>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8FA1420B-0626-4AEE-9433-8C61CB9C4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DFE4A-21FC-45CE-BBB7-81CF67029CBE}"/>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73042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A744E-FFD1-44C3-A737-324E8F9094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DD9829-AFB5-46C4-AF5F-CEAFD56635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498ADC-F451-4BF0-B1F2-D61F56189C93}"/>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D8741E74-6C84-4873-B214-6677AC969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A296F-81F1-4DE4-9451-110CA236D9EA}"/>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1957744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6F8ED-E071-4263-BDC9-87D99C321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2AB1A-DD46-459D-9198-83A09E337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A9080-0F78-4E4E-A9E2-4C6DF18D3C19}"/>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38E701BC-FBEF-4C91-8626-8ADB82906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83760B-C791-40B7-AAC7-ACD7DB6D5449}"/>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182080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8211-012C-4426-81F0-7F674B1AD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8AB223-25BE-43DB-AC94-25C133B283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12743-E2B8-4429-B692-2AF2283801CE}"/>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7A7876B9-4E24-4F1A-A240-96D34720E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933C6-F5C6-4C87-85DF-02C05CE5ADD6}"/>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19911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6AFF-FF7E-4E5E-A3DB-A4CF576813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8E641-7CBF-4C8F-8E27-8B961131AB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2EBF42-AF69-472F-BA74-63F56CFD6FBE}"/>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F8DCF8C3-0342-4EAC-8C2F-D570CBE79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B60C-5106-4E46-8BA7-6DF0D7638B20}"/>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283734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4F3C-D53D-468F-B3F8-4B554A025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80A184-1C36-4D37-9A7B-A046F7D160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DCA42C-3A4F-47AD-AB92-0E4E932DE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29117E-CF50-4052-AAAA-90D2E0CCB2DC}"/>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6" name="Footer Placeholder 5">
            <a:extLst>
              <a:ext uri="{FF2B5EF4-FFF2-40B4-BE49-F238E27FC236}">
                <a16:creationId xmlns:a16="http://schemas.microsoft.com/office/drawing/2014/main" id="{04778EA9-9470-45C5-B27E-EDF7CF578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75878-C55D-458A-92CF-3B449AB81666}"/>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177200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FEB0-5D66-4263-AB1B-779D734133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DD5C5-872F-448D-B3CC-DB6116468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FAD210-4C0D-4792-A966-756F8E0780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A72268-20F9-4593-950E-DB500FF5C2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F136BE-DC07-4B33-9C38-EE9BE88C44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F0915-0F5C-4D3C-93F6-A9D3201C1B6A}"/>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8" name="Footer Placeholder 7">
            <a:extLst>
              <a:ext uri="{FF2B5EF4-FFF2-40B4-BE49-F238E27FC236}">
                <a16:creationId xmlns:a16="http://schemas.microsoft.com/office/drawing/2014/main" id="{F44E3C44-075F-490B-B70C-9A4BE5005D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F42CD9-F393-409D-B41C-280D7DA643BD}"/>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117433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3388-C929-4943-9F81-B4A62A8C22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136E19-4175-4579-9A81-3D9A443EAB3C}"/>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4" name="Footer Placeholder 3">
            <a:extLst>
              <a:ext uri="{FF2B5EF4-FFF2-40B4-BE49-F238E27FC236}">
                <a16:creationId xmlns:a16="http://schemas.microsoft.com/office/drawing/2014/main" id="{1977AF83-59A8-4F07-8960-9F8B3BFDA0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C6C7D7-7A78-44A3-B6B5-33F1314644D2}"/>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46717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B4480E-43DE-44F4-A9F1-549767BD9962}"/>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3" name="Footer Placeholder 2">
            <a:extLst>
              <a:ext uri="{FF2B5EF4-FFF2-40B4-BE49-F238E27FC236}">
                <a16:creationId xmlns:a16="http://schemas.microsoft.com/office/drawing/2014/main" id="{2CCD17B9-4C0E-4EC9-811F-3084F534B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0E980B-947D-479C-94CE-F470EEDD66DB}"/>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264574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E5AD6-73A3-42D3-BA43-7B1D7FBA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26C249-C61D-4A61-8244-822F1240A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32516-52CF-4CBC-A348-51D6E57DE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0640EA-21E8-4F79-8DFB-4208FA185164}"/>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6" name="Footer Placeholder 5">
            <a:extLst>
              <a:ext uri="{FF2B5EF4-FFF2-40B4-BE49-F238E27FC236}">
                <a16:creationId xmlns:a16="http://schemas.microsoft.com/office/drawing/2014/main" id="{DB12C6F1-4A2A-4512-BCB5-BEE7E1DF1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65E262-F67C-45E6-8D20-481FA138B262}"/>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223627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B710-4E59-4C8F-B451-E17A4593B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846E2C-92B6-4469-AD3D-43973C7960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B91BF9-ABA2-42F1-B677-BB5BE2942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861D5-5090-4FAA-A3C2-F79ABE0ED874}"/>
              </a:ext>
            </a:extLst>
          </p:cNvPr>
          <p:cNvSpPr>
            <a:spLocks noGrp="1"/>
          </p:cNvSpPr>
          <p:nvPr>
            <p:ph type="dt" sz="half" idx="10"/>
          </p:nvPr>
        </p:nvSpPr>
        <p:spPr/>
        <p:txBody>
          <a:bodyPr/>
          <a:lstStyle/>
          <a:p>
            <a:fld id="{8C308CE2-5DDC-4935-9A61-174B31876BD8}" type="datetimeFigureOut">
              <a:rPr lang="en-US" smtClean="0"/>
              <a:t>5/10/2023</a:t>
            </a:fld>
            <a:endParaRPr lang="en-US"/>
          </a:p>
        </p:txBody>
      </p:sp>
      <p:sp>
        <p:nvSpPr>
          <p:cNvPr id="6" name="Footer Placeholder 5">
            <a:extLst>
              <a:ext uri="{FF2B5EF4-FFF2-40B4-BE49-F238E27FC236}">
                <a16:creationId xmlns:a16="http://schemas.microsoft.com/office/drawing/2014/main" id="{9F88D275-5DBF-48EF-812D-0A816FB7A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9AE9F-5EB1-4197-B6BE-A9B22E9AD034}"/>
              </a:ext>
            </a:extLst>
          </p:cNvPr>
          <p:cNvSpPr>
            <a:spLocks noGrp="1"/>
          </p:cNvSpPr>
          <p:nvPr>
            <p:ph type="sldNum" sz="quarter" idx="12"/>
          </p:nvPr>
        </p:nvSpPr>
        <p:spPr/>
        <p:txBody>
          <a:bodyPr/>
          <a:lstStyle/>
          <a:p>
            <a:fld id="{056818E5-4A23-4045-895D-364C8B8564A6}" type="slidenum">
              <a:rPr lang="en-US" smtClean="0"/>
              <a:t>‹#›</a:t>
            </a:fld>
            <a:endParaRPr lang="en-US"/>
          </a:p>
        </p:txBody>
      </p:sp>
    </p:spTree>
    <p:extLst>
      <p:ext uri="{BB962C8B-B14F-4D97-AF65-F5344CB8AC3E}">
        <p14:creationId xmlns:p14="http://schemas.microsoft.com/office/powerpoint/2010/main" val="474923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19F17-74EF-4EAB-ADD4-B5DECBA99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1A2AE4-8809-4FCC-827F-0593D76BA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59F16-7199-4D39-A03F-329C277331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08CE2-5DDC-4935-9A61-174B31876BD8}" type="datetimeFigureOut">
              <a:rPr lang="en-US" smtClean="0"/>
              <a:t>5/10/2023</a:t>
            </a:fld>
            <a:endParaRPr lang="en-US"/>
          </a:p>
        </p:txBody>
      </p:sp>
      <p:sp>
        <p:nvSpPr>
          <p:cNvPr id="5" name="Footer Placeholder 4">
            <a:extLst>
              <a:ext uri="{FF2B5EF4-FFF2-40B4-BE49-F238E27FC236}">
                <a16:creationId xmlns:a16="http://schemas.microsoft.com/office/drawing/2014/main" id="{8A27D4F7-E072-46E6-A618-6E03690F3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25081A-F380-4F14-B1A9-BE3D350F75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818E5-4A23-4045-895D-364C8B8564A6}" type="slidenum">
              <a:rPr lang="en-US" smtClean="0"/>
              <a:t>‹#›</a:t>
            </a:fld>
            <a:endParaRPr lang="en-US"/>
          </a:p>
        </p:txBody>
      </p:sp>
    </p:spTree>
    <p:extLst>
      <p:ext uri="{BB962C8B-B14F-4D97-AF65-F5344CB8AC3E}">
        <p14:creationId xmlns:p14="http://schemas.microsoft.com/office/powerpoint/2010/main" val="20559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32756085-A7C2-452D-96EC-F0B5A13FB7BD}"/>
              </a:ext>
            </a:extLst>
          </p:cNvPr>
          <p:cNvSpPr txBox="1">
            <a:spLocks/>
          </p:cNvSpPr>
          <p:nvPr/>
        </p:nvSpPr>
        <p:spPr>
          <a:xfrm>
            <a:off x="0" y="0"/>
            <a:ext cx="12192000"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00000"/>
              </a:lnSpc>
            </a:pPr>
            <a:r>
              <a:rPr lang="en-US" b="1" dirty="0">
                <a:solidFill>
                  <a:srgbClr val="390132"/>
                </a:solidFill>
                <a:latin typeface="Raleway Black" pitchFamily="2" charset="0"/>
              </a:rPr>
              <a:t>ABP FRAMEWORK:</a:t>
            </a:r>
          </a:p>
          <a:p>
            <a:pPr algn="ctr">
              <a:lnSpc>
                <a:spcPct val="100000"/>
              </a:lnSpc>
            </a:pPr>
            <a:r>
              <a:rPr lang="en-US" b="1" dirty="0">
                <a:solidFill>
                  <a:srgbClr val="840275"/>
                </a:solidFill>
                <a:latin typeface="Raleway Black" pitchFamily="2" charset="0"/>
              </a:rPr>
              <a:t>How it started,</a:t>
            </a:r>
          </a:p>
          <a:p>
            <a:pPr algn="ctr">
              <a:lnSpc>
                <a:spcPct val="100000"/>
              </a:lnSpc>
            </a:pPr>
            <a:r>
              <a:rPr lang="en-US" b="1" dirty="0">
                <a:solidFill>
                  <a:srgbClr val="C804B1"/>
                </a:solidFill>
                <a:latin typeface="Raleway Black" pitchFamily="2" charset="0"/>
              </a:rPr>
              <a:t>How it’s going…</a:t>
            </a:r>
            <a:endParaRPr lang="tr-TR" b="1" dirty="0">
              <a:solidFill>
                <a:srgbClr val="C804B1"/>
              </a:solidFill>
              <a:latin typeface="Raleway Black" pitchFamily="2" charset="0"/>
            </a:endParaRPr>
          </a:p>
        </p:txBody>
      </p:sp>
    </p:spTree>
    <p:extLst>
      <p:ext uri="{BB962C8B-B14F-4D97-AF65-F5344CB8AC3E}">
        <p14:creationId xmlns:p14="http://schemas.microsoft.com/office/powerpoint/2010/main" val="1970577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7A2619F-69F2-4ED8-8339-8F0EF4C14AF9}"/>
              </a:ext>
            </a:extLst>
          </p:cNvPr>
          <p:cNvSpPr txBox="1"/>
          <p:nvPr/>
        </p:nvSpPr>
        <p:spPr>
          <a:xfrm>
            <a:off x="452437" y="1908251"/>
            <a:ext cx="8128000" cy="2800767"/>
          </a:xfrm>
          <a:prstGeom prst="rect">
            <a:avLst/>
          </a:prstGeom>
          <a:noFill/>
        </p:spPr>
        <p:txBody>
          <a:bodyPr wrap="square" rtlCol="0">
            <a:spAutoFit/>
          </a:bodyPr>
          <a:lstStyle/>
          <a:p>
            <a:r>
              <a:rPr lang="en-US" sz="4400" dirty="0">
                <a:solidFill>
                  <a:schemeClr val="bg1"/>
                </a:solidFill>
                <a:latin typeface="Euclid Circular B SemiBold" panose="020B0704000000000000" pitchFamily="34" charset="0"/>
                <a:ea typeface="Euclid Circular B SemiBold" panose="020B0704000000000000" pitchFamily="34" charset="0"/>
              </a:rPr>
              <a:t>A complete</a:t>
            </a:r>
          </a:p>
          <a:p>
            <a:r>
              <a:rPr lang="en-US" sz="4400" dirty="0">
                <a:solidFill>
                  <a:schemeClr val="bg1"/>
                </a:solidFill>
                <a:latin typeface="Euclid Circular B SemiBold" panose="020B0704000000000000" pitchFamily="34" charset="0"/>
                <a:ea typeface="Euclid Circular B SemiBold" panose="020B0704000000000000" pitchFamily="34" charset="0"/>
              </a:rPr>
              <a:t>Web Development </a:t>
            </a:r>
          </a:p>
          <a:p>
            <a:r>
              <a:rPr lang="en-US" sz="4400" dirty="0">
                <a:solidFill>
                  <a:schemeClr val="bg1"/>
                </a:solidFill>
                <a:latin typeface="Euclid Circular B SemiBold" panose="020B0704000000000000" pitchFamily="34" charset="0"/>
                <a:ea typeface="Euclid Circular B SemiBold" panose="020B0704000000000000" pitchFamily="34" charset="0"/>
              </a:rPr>
              <a:t>Platform</a:t>
            </a:r>
          </a:p>
          <a:p>
            <a:endParaRPr lang="en-US" sz="4400" dirty="0">
              <a:solidFill>
                <a:schemeClr val="bg1"/>
              </a:solidFill>
              <a:latin typeface="Euclid Circular B SemiBold" panose="020B0704000000000000" pitchFamily="34" charset="0"/>
              <a:ea typeface="Euclid Circular B SemiBold" panose="020B0704000000000000" pitchFamily="34" charset="0"/>
            </a:endParaRPr>
          </a:p>
        </p:txBody>
      </p:sp>
      <p:sp>
        <p:nvSpPr>
          <p:cNvPr id="15" name="TextBox 14">
            <a:extLst>
              <a:ext uri="{FF2B5EF4-FFF2-40B4-BE49-F238E27FC236}">
                <a16:creationId xmlns:a16="http://schemas.microsoft.com/office/drawing/2014/main" id="{B72D1A6E-7C75-459F-A566-F00CB3FE3E4E}"/>
              </a:ext>
            </a:extLst>
          </p:cNvPr>
          <p:cNvSpPr txBox="1"/>
          <p:nvPr/>
        </p:nvSpPr>
        <p:spPr>
          <a:xfrm>
            <a:off x="436561" y="4579129"/>
            <a:ext cx="5803220" cy="923330"/>
          </a:xfrm>
          <a:prstGeom prst="rect">
            <a:avLst/>
          </a:prstGeom>
          <a:noFill/>
        </p:spPr>
        <p:txBody>
          <a:bodyPr wrap="square" rtlCol="0">
            <a:spAutoFit/>
          </a:bodyPr>
          <a:lstStyle/>
          <a:p>
            <a:r>
              <a:rPr lang="en-US" b="0" i="0" dirty="0">
                <a:solidFill>
                  <a:schemeClr val="bg1">
                    <a:lumMod val="75000"/>
                  </a:schemeClr>
                </a:solidFill>
                <a:effectLst/>
                <a:latin typeface="Euclid Circular B" panose="020B0504000000000000" pitchFamily="34" charset="0"/>
              </a:rPr>
              <a:t>Pre-built application modules, advanced startup templates, rapid application development tooling, professional UI themes and premium support.</a:t>
            </a:r>
            <a:endParaRPr lang="en-US" dirty="0">
              <a:solidFill>
                <a:schemeClr val="bg1">
                  <a:lumMod val="75000"/>
                </a:schemeClr>
              </a:solidFill>
            </a:endParaRPr>
          </a:p>
        </p:txBody>
      </p:sp>
      <p:pic>
        <p:nvPicPr>
          <p:cNvPr id="22" name="Picture 21">
            <a:extLst>
              <a:ext uri="{FF2B5EF4-FFF2-40B4-BE49-F238E27FC236}">
                <a16:creationId xmlns:a16="http://schemas.microsoft.com/office/drawing/2014/main" id="{5C0E1017-C3A9-4AC6-81A2-2FE1ED513243}"/>
              </a:ext>
            </a:extLst>
          </p:cNvPr>
          <p:cNvPicPr>
            <a:picLocks noChangeAspect="1"/>
          </p:cNvPicPr>
          <p:nvPr/>
        </p:nvPicPr>
        <p:blipFill>
          <a:blip r:embed="rId4"/>
          <a:stretch>
            <a:fillRect/>
          </a:stretch>
        </p:blipFill>
        <p:spPr>
          <a:xfrm>
            <a:off x="6682763" y="2782856"/>
            <a:ext cx="5056800" cy="288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 name="Picture 19">
            <a:extLst>
              <a:ext uri="{FF2B5EF4-FFF2-40B4-BE49-F238E27FC236}">
                <a16:creationId xmlns:a16="http://schemas.microsoft.com/office/drawing/2014/main" id="{B0032594-DDA6-407D-B704-B6F9D019B0D7}"/>
              </a:ext>
            </a:extLst>
          </p:cNvPr>
          <p:cNvPicPr>
            <a:picLocks noChangeAspect="1"/>
          </p:cNvPicPr>
          <p:nvPr/>
        </p:nvPicPr>
        <p:blipFill>
          <a:blip r:embed="rId5"/>
          <a:stretch>
            <a:fillRect/>
          </a:stretch>
        </p:blipFill>
        <p:spPr>
          <a:xfrm>
            <a:off x="5737293" y="615403"/>
            <a:ext cx="5107520" cy="2880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4" name="Picture 23">
            <a:extLst>
              <a:ext uri="{FF2B5EF4-FFF2-40B4-BE49-F238E27FC236}">
                <a16:creationId xmlns:a16="http://schemas.microsoft.com/office/drawing/2014/main" id="{CDA9481E-FDEE-4F34-B7E1-8CF4BCEE0A5C}"/>
              </a:ext>
            </a:extLst>
          </p:cNvPr>
          <p:cNvPicPr>
            <a:picLocks noChangeAspect="1"/>
          </p:cNvPicPr>
          <p:nvPr/>
        </p:nvPicPr>
        <p:blipFill>
          <a:blip r:embed="rId6"/>
          <a:stretch>
            <a:fillRect/>
          </a:stretch>
        </p:blipFill>
        <p:spPr>
          <a:xfrm>
            <a:off x="452437" y="615403"/>
            <a:ext cx="4752975" cy="676275"/>
          </a:xfrm>
          <a:prstGeom prst="rect">
            <a:avLst/>
          </a:prstGeom>
        </p:spPr>
      </p:pic>
    </p:spTree>
    <p:extLst>
      <p:ext uri="{BB962C8B-B14F-4D97-AF65-F5344CB8AC3E}">
        <p14:creationId xmlns:p14="http://schemas.microsoft.com/office/powerpoint/2010/main" val="235901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E4CEC-32DD-467D-9300-DC092E2BD058}"/>
              </a:ext>
            </a:extLst>
          </p:cNvPr>
          <p:cNvPicPr>
            <a:picLocks noChangeAspect="1"/>
          </p:cNvPicPr>
          <p:nvPr/>
        </p:nvPicPr>
        <p:blipFill>
          <a:blip r:embed="rId4"/>
          <a:stretch>
            <a:fillRect/>
          </a:stretch>
        </p:blipFill>
        <p:spPr>
          <a:xfrm>
            <a:off x="684664" y="2510743"/>
            <a:ext cx="5133975" cy="2105025"/>
          </a:xfrm>
          <a:prstGeom prst="rect">
            <a:avLst/>
          </a:prstGeom>
        </p:spPr>
      </p:pic>
      <p:pic>
        <p:nvPicPr>
          <p:cNvPr id="7" name="Picture 6">
            <a:extLst>
              <a:ext uri="{FF2B5EF4-FFF2-40B4-BE49-F238E27FC236}">
                <a16:creationId xmlns:a16="http://schemas.microsoft.com/office/drawing/2014/main" id="{FEE62EA0-F002-42E7-B0F3-BAC56BB77C5A}"/>
              </a:ext>
            </a:extLst>
          </p:cNvPr>
          <p:cNvPicPr>
            <a:picLocks noChangeAspect="1"/>
          </p:cNvPicPr>
          <p:nvPr/>
        </p:nvPicPr>
        <p:blipFill>
          <a:blip r:embed="rId5"/>
          <a:stretch>
            <a:fillRect/>
          </a:stretch>
        </p:blipFill>
        <p:spPr>
          <a:xfrm>
            <a:off x="6373362" y="2520268"/>
            <a:ext cx="5048250" cy="2095500"/>
          </a:xfrm>
          <a:prstGeom prst="rect">
            <a:avLst/>
          </a:prstGeom>
        </p:spPr>
      </p:pic>
      <p:pic>
        <p:nvPicPr>
          <p:cNvPr id="13" name="Picture 12">
            <a:extLst>
              <a:ext uri="{FF2B5EF4-FFF2-40B4-BE49-F238E27FC236}">
                <a16:creationId xmlns:a16="http://schemas.microsoft.com/office/drawing/2014/main" id="{D2334AB8-6238-4461-AC26-9AB0DAD5F73A}"/>
              </a:ext>
            </a:extLst>
          </p:cNvPr>
          <p:cNvPicPr>
            <a:picLocks noChangeAspect="1"/>
          </p:cNvPicPr>
          <p:nvPr/>
        </p:nvPicPr>
        <p:blipFill>
          <a:blip r:embed="rId6"/>
          <a:stretch>
            <a:fillRect/>
          </a:stretch>
        </p:blipFill>
        <p:spPr>
          <a:xfrm>
            <a:off x="452437" y="615403"/>
            <a:ext cx="4752975" cy="676275"/>
          </a:xfrm>
          <a:prstGeom prst="rect">
            <a:avLst/>
          </a:prstGeom>
        </p:spPr>
      </p:pic>
    </p:spTree>
    <p:extLst>
      <p:ext uri="{BB962C8B-B14F-4D97-AF65-F5344CB8AC3E}">
        <p14:creationId xmlns:p14="http://schemas.microsoft.com/office/powerpoint/2010/main" val="351272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56500E-264B-4D4A-A3BE-2CAC9C902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16" y="2295057"/>
            <a:ext cx="11532567" cy="3409057"/>
          </a:xfrm>
          <a:prstGeom prst="rect">
            <a:avLst/>
          </a:prstGeom>
        </p:spPr>
      </p:pic>
      <p:pic>
        <p:nvPicPr>
          <p:cNvPr id="26" name="Picture 25">
            <a:extLst>
              <a:ext uri="{FF2B5EF4-FFF2-40B4-BE49-F238E27FC236}">
                <a16:creationId xmlns:a16="http://schemas.microsoft.com/office/drawing/2014/main" id="{EA8F9E7E-02BE-46C0-BC1C-2A5CF2C5FFCD}"/>
              </a:ext>
            </a:extLst>
          </p:cNvPr>
          <p:cNvPicPr>
            <a:picLocks noChangeAspect="1"/>
          </p:cNvPicPr>
          <p:nvPr/>
        </p:nvPicPr>
        <p:blipFill>
          <a:blip r:embed="rId5"/>
          <a:stretch>
            <a:fillRect/>
          </a:stretch>
        </p:blipFill>
        <p:spPr>
          <a:xfrm>
            <a:off x="452437" y="1574292"/>
            <a:ext cx="3267075" cy="438150"/>
          </a:xfrm>
          <a:prstGeom prst="rect">
            <a:avLst/>
          </a:prstGeom>
        </p:spPr>
      </p:pic>
      <p:pic>
        <p:nvPicPr>
          <p:cNvPr id="28" name="Picture 27">
            <a:extLst>
              <a:ext uri="{FF2B5EF4-FFF2-40B4-BE49-F238E27FC236}">
                <a16:creationId xmlns:a16="http://schemas.microsoft.com/office/drawing/2014/main" id="{0E88AB1D-87C6-4DA8-A6A9-29A53A3263C4}"/>
              </a:ext>
            </a:extLst>
          </p:cNvPr>
          <p:cNvPicPr>
            <a:picLocks noChangeAspect="1"/>
          </p:cNvPicPr>
          <p:nvPr/>
        </p:nvPicPr>
        <p:blipFill>
          <a:blip r:embed="rId6"/>
          <a:stretch>
            <a:fillRect/>
          </a:stretch>
        </p:blipFill>
        <p:spPr>
          <a:xfrm>
            <a:off x="452437" y="615403"/>
            <a:ext cx="4752975" cy="676275"/>
          </a:xfrm>
          <a:prstGeom prst="rect">
            <a:avLst/>
          </a:prstGeom>
        </p:spPr>
      </p:pic>
    </p:spTree>
    <p:extLst>
      <p:ext uri="{BB962C8B-B14F-4D97-AF65-F5344CB8AC3E}">
        <p14:creationId xmlns:p14="http://schemas.microsoft.com/office/powerpoint/2010/main" val="336885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3E96E6-5DBE-4D2C-A856-CAD9DDE70222}"/>
              </a:ext>
            </a:extLst>
          </p:cNvPr>
          <p:cNvPicPr>
            <a:picLocks noChangeAspect="1"/>
          </p:cNvPicPr>
          <p:nvPr/>
        </p:nvPicPr>
        <p:blipFill>
          <a:blip r:embed="rId4"/>
          <a:stretch>
            <a:fillRect/>
          </a:stretch>
        </p:blipFill>
        <p:spPr>
          <a:xfrm>
            <a:off x="452437" y="1401989"/>
            <a:ext cx="11287125" cy="4286250"/>
          </a:xfrm>
          <a:prstGeom prst="rect">
            <a:avLst/>
          </a:prstGeom>
        </p:spPr>
      </p:pic>
      <p:pic>
        <p:nvPicPr>
          <p:cNvPr id="11" name="Picture 10">
            <a:extLst>
              <a:ext uri="{FF2B5EF4-FFF2-40B4-BE49-F238E27FC236}">
                <a16:creationId xmlns:a16="http://schemas.microsoft.com/office/drawing/2014/main" id="{EAF4AAFB-3F42-4BFB-B6A4-23AA67DF92BF}"/>
              </a:ext>
            </a:extLst>
          </p:cNvPr>
          <p:cNvPicPr>
            <a:picLocks noChangeAspect="1"/>
          </p:cNvPicPr>
          <p:nvPr/>
        </p:nvPicPr>
        <p:blipFill>
          <a:blip r:embed="rId5"/>
          <a:stretch>
            <a:fillRect/>
          </a:stretch>
        </p:blipFill>
        <p:spPr>
          <a:xfrm>
            <a:off x="5017407" y="5827714"/>
            <a:ext cx="1828800" cy="647700"/>
          </a:xfrm>
          <a:prstGeom prst="rect">
            <a:avLst/>
          </a:prstGeom>
        </p:spPr>
      </p:pic>
      <p:pic>
        <p:nvPicPr>
          <p:cNvPr id="12" name="Picture 11">
            <a:extLst>
              <a:ext uri="{FF2B5EF4-FFF2-40B4-BE49-F238E27FC236}">
                <a16:creationId xmlns:a16="http://schemas.microsoft.com/office/drawing/2014/main" id="{969A4641-07E9-402B-A28D-D135F21DE5BC}"/>
              </a:ext>
            </a:extLst>
          </p:cNvPr>
          <p:cNvPicPr>
            <a:picLocks noChangeAspect="1"/>
          </p:cNvPicPr>
          <p:nvPr/>
        </p:nvPicPr>
        <p:blipFill>
          <a:blip r:embed="rId6"/>
          <a:stretch>
            <a:fillRect/>
          </a:stretch>
        </p:blipFill>
        <p:spPr>
          <a:xfrm>
            <a:off x="452437" y="615403"/>
            <a:ext cx="4752975" cy="676275"/>
          </a:xfrm>
          <a:prstGeom prst="rect">
            <a:avLst/>
          </a:prstGeom>
        </p:spPr>
      </p:pic>
    </p:spTree>
    <p:extLst>
      <p:ext uri="{BB962C8B-B14F-4D97-AF65-F5344CB8AC3E}">
        <p14:creationId xmlns:p14="http://schemas.microsoft.com/office/powerpoint/2010/main" val="126398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F807DF-7915-4FC5-83E0-45E80803FC31}"/>
              </a:ext>
            </a:extLst>
          </p:cNvPr>
          <p:cNvPicPr>
            <a:picLocks noChangeAspect="1"/>
          </p:cNvPicPr>
          <p:nvPr/>
        </p:nvPicPr>
        <p:blipFill rotWithShape="1">
          <a:blip r:embed="rId4"/>
          <a:srcRect t="847" b="37567"/>
          <a:stretch/>
        </p:blipFill>
        <p:spPr>
          <a:xfrm>
            <a:off x="452437" y="1494971"/>
            <a:ext cx="9979269" cy="4223658"/>
          </a:xfrm>
          <a:prstGeom prst="rect">
            <a:avLst/>
          </a:prstGeom>
        </p:spPr>
      </p:pic>
      <p:grpSp>
        <p:nvGrpSpPr>
          <p:cNvPr id="17" name="Group 16">
            <a:extLst>
              <a:ext uri="{FF2B5EF4-FFF2-40B4-BE49-F238E27FC236}">
                <a16:creationId xmlns:a16="http://schemas.microsoft.com/office/drawing/2014/main" id="{32890AB6-FC08-487F-B3CD-28DD8D99ABF2}"/>
              </a:ext>
            </a:extLst>
          </p:cNvPr>
          <p:cNvGrpSpPr/>
          <p:nvPr/>
        </p:nvGrpSpPr>
        <p:grpSpPr>
          <a:xfrm>
            <a:off x="452437" y="5744154"/>
            <a:ext cx="6029892" cy="883717"/>
            <a:chOff x="452437" y="5744154"/>
            <a:chExt cx="6029892" cy="883717"/>
          </a:xfrm>
        </p:grpSpPr>
        <p:pic>
          <p:nvPicPr>
            <p:cNvPr id="12" name="Picture 11">
              <a:extLst>
                <a:ext uri="{FF2B5EF4-FFF2-40B4-BE49-F238E27FC236}">
                  <a16:creationId xmlns:a16="http://schemas.microsoft.com/office/drawing/2014/main" id="{015047D8-E1FD-4464-BCA0-98609B43AA90}"/>
                </a:ext>
              </a:extLst>
            </p:cNvPr>
            <p:cNvPicPr>
              <a:picLocks noChangeAspect="1"/>
            </p:cNvPicPr>
            <p:nvPr/>
          </p:nvPicPr>
          <p:blipFill>
            <a:blip r:embed="rId5"/>
            <a:stretch>
              <a:fillRect/>
            </a:stretch>
          </p:blipFill>
          <p:spPr>
            <a:xfrm>
              <a:off x="452437" y="5796274"/>
              <a:ext cx="2189163" cy="753010"/>
            </a:xfrm>
            <a:prstGeom prst="rect">
              <a:avLst/>
            </a:prstGeom>
          </p:spPr>
        </p:pic>
        <p:pic>
          <p:nvPicPr>
            <p:cNvPr id="14" name="Picture 13">
              <a:extLst>
                <a:ext uri="{FF2B5EF4-FFF2-40B4-BE49-F238E27FC236}">
                  <a16:creationId xmlns:a16="http://schemas.microsoft.com/office/drawing/2014/main" id="{8A465A60-8229-4A16-89A7-1ECF69302147}"/>
                </a:ext>
              </a:extLst>
            </p:cNvPr>
            <p:cNvPicPr>
              <a:picLocks noChangeAspect="1"/>
            </p:cNvPicPr>
            <p:nvPr/>
          </p:nvPicPr>
          <p:blipFill>
            <a:blip r:embed="rId6"/>
            <a:stretch>
              <a:fillRect/>
            </a:stretch>
          </p:blipFill>
          <p:spPr>
            <a:xfrm>
              <a:off x="2881312" y="5744154"/>
              <a:ext cx="2162175" cy="857250"/>
            </a:xfrm>
            <a:prstGeom prst="rect">
              <a:avLst/>
            </a:prstGeom>
          </p:spPr>
        </p:pic>
        <p:pic>
          <p:nvPicPr>
            <p:cNvPr id="16" name="Picture 15">
              <a:extLst>
                <a:ext uri="{FF2B5EF4-FFF2-40B4-BE49-F238E27FC236}">
                  <a16:creationId xmlns:a16="http://schemas.microsoft.com/office/drawing/2014/main" id="{0854C233-8CD4-43B1-ADA6-E4BFA6729856}"/>
                </a:ext>
              </a:extLst>
            </p:cNvPr>
            <p:cNvPicPr>
              <a:picLocks noChangeAspect="1"/>
            </p:cNvPicPr>
            <p:nvPr/>
          </p:nvPicPr>
          <p:blipFill>
            <a:blip r:embed="rId7"/>
            <a:stretch>
              <a:fillRect/>
            </a:stretch>
          </p:blipFill>
          <p:spPr>
            <a:xfrm>
              <a:off x="5248841" y="5791169"/>
              <a:ext cx="1233488" cy="836702"/>
            </a:xfrm>
            <a:prstGeom prst="rect">
              <a:avLst/>
            </a:prstGeom>
          </p:spPr>
        </p:pic>
      </p:grpSp>
      <p:pic>
        <p:nvPicPr>
          <p:cNvPr id="18" name="Picture 17">
            <a:extLst>
              <a:ext uri="{FF2B5EF4-FFF2-40B4-BE49-F238E27FC236}">
                <a16:creationId xmlns:a16="http://schemas.microsoft.com/office/drawing/2014/main" id="{18E704E7-3F0D-4CF6-A588-2B8619522271}"/>
              </a:ext>
            </a:extLst>
          </p:cNvPr>
          <p:cNvPicPr>
            <a:picLocks noChangeAspect="1"/>
          </p:cNvPicPr>
          <p:nvPr/>
        </p:nvPicPr>
        <p:blipFill>
          <a:blip r:embed="rId8"/>
          <a:stretch>
            <a:fillRect/>
          </a:stretch>
        </p:blipFill>
        <p:spPr>
          <a:xfrm>
            <a:off x="452437" y="615403"/>
            <a:ext cx="4752975" cy="676275"/>
          </a:xfrm>
          <a:prstGeom prst="rect">
            <a:avLst/>
          </a:prstGeom>
        </p:spPr>
      </p:pic>
    </p:spTree>
    <p:extLst>
      <p:ext uri="{BB962C8B-B14F-4D97-AF65-F5344CB8AC3E}">
        <p14:creationId xmlns:p14="http://schemas.microsoft.com/office/powerpoint/2010/main" val="276042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FBAD1E1-29EA-494D-95C0-464AB58B4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4481" y="3262698"/>
            <a:ext cx="1170075" cy="317870"/>
          </a:xfrm>
          <a:prstGeom prst="rect">
            <a:avLst/>
          </a:prstGeom>
        </p:spPr>
      </p:pic>
      <p:pic>
        <p:nvPicPr>
          <p:cNvPr id="19" name="Picture 18">
            <a:extLst>
              <a:ext uri="{FF2B5EF4-FFF2-40B4-BE49-F238E27FC236}">
                <a16:creationId xmlns:a16="http://schemas.microsoft.com/office/drawing/2014/main" id="{024ACD10-2A87-493C-BE22-E3DD2D8B18F4}"/>
              </a:ext>
            </a:extLst>
          </p:cNvPr>
          <p:cNvPicPr>
            <a:picLocks noChangeAspect="1"/>
          </p:cNvPicPr>
          <p:nvPr/>
        </p:nvPicPr>
        <p:blipFill>
          <a:blip r:embed="rId4"/>
          <a:stretch>
            <a:fillRect/>
          </a:stretch>
        </p:blipFill>
        <p:spPr>
          <a:xfrm>
            <a:off x="9874481" y="2847406"/>
            <a:ext cx="1170075" cy="326933"/>
          </a:xfrm>
          <a:prstGeom prst="rect">
            <a:avLst/>
          </a:prstGeom>
        </p:spPr>
      </p:pic>
      <p:pic>
        <p:nvPicPr>
          <p:cNvPr id="22" name="Picture 21">
            <a:extLst>
              <a:ext uri="{FF2B5EF4-FFF2-40B4-BE49-F238E27FC236}">
                <a16:creationId xmlns:a16="http://schemas.microsoft.com/office/drawing/2014/main" id="{6C593920-643C-4E88-A2CD-001EF49F1A8F}"/>
              </a:ext>
            </a:extLst>
          </p:cNvPr>
          <p:cNvPicPr>
            <a:picLocks noChangeAspect="1"/>
          </p:cNvPicPr>
          <p:nvPr/>
        </p:nvPicPr>
        <p:blipFill rotWithShape="1">
          <a:blip r:embed="rId5">
            <a:extLst>
              <a:ext uri="{28A0092B-C50C-407E-A947-70E740481C1C}">
                <a14:useLocalDpi xmlns:a14="http://schemas.microsoft.com/office/drawing/2010/main" val="0"/>
              </a:ext>
            </a:extLst>
          </a:blip>
          <a:srcRect l="6777" t="17356" r="4221" b="20430"/>
          <a:stretch/>
        </p:blipFill>
        <p:spPr>
          <a:xfrm>
            <a:off x="9874481" y="3668927"/>
            <a:ext cx="909457" cy="317870"/>
          </a:xfrm>
          <a:prstGeom prst="rect">
            <a:avLst/>
          </a:prstGeom>
        </p:spPr>
      </p:pic>
      <p:sp>
        <p:nvSpPr>
          <p:cNvPr id="23" name="Rectangle 22">
            <a:extLst>
              <a:ext uri="{FF2B5EF4-FFF2-40B4-BE49-F238E27FC236}">
                <a16:creationId xmlns:a16="http://schemas.microsoft.com/office/drawing/2014/main" id="{425ABCC4-838A-4A1B-B5B7-194B28240C3E}"/>
              </a:ext>
            </a:extLst>
          </p:cNvPr>
          <p:cNvSpPr/>
          <p:nvPr/>
        </p:nvSpPr>
        <p:spPr>
          <a:xfrm>
            <a:off x="9700201" y="2722652"/>
            <a:ext cx="1496291" cy="1448950"/>
          </a:xfrm>
          <a:prstGeom prst="rect">
            <a:avLst/>
          </a:prstGeom>
          <a:noFill/>
          <a:ln w="19050" cap="flat" cmpd="sng" algn="ctr">
            <a:solidFill>
              <a:srgbClr val="4B2D9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solidFill>
                <a:srgbClr val="492E92"/>
              </a:solidFill>
            </a:endParaRPr>
          </a:p>
        </p:txBody>
      </p:sp>
      <p:sp>
        <p:nvSpPr>
          <p:cNvPr id="25" name="TextBox 24">
            <a:extLst>
              <a:ext uri="{FF2B5EF4-FFF2-40B4-BE49-F238E27FC236}">
                <a16:creationId xmlns:a16="http://schemas.microsoft.com/office/drawing/2014/main" id="{44042036-5023-4788-AA4C-3E5DF142E83B}"/>
              </a:ext>
            </a:extLst>
          </p:cNvPr>
          <p:cNvSpPr txBox="1"/>
          <p:nvPr/>
        </p:nvSpPr>
        <p:spPr>
          <a:xfrm>
            <a:off x="9613700" y="2321721"/>
            <a:ext cx="1098319" cy="338554"/>
          </a:xfrm>
          <a:prstGeom prst="rect">
            <a:avLst/>
          </a:prstGeom>
          <a:noFill/>
        </p:spPr>
        <p:txBody>
          <a:bodyPr wrap="square" rtlCol="0">
            <a:spAutoFit/>
          </a:bodyPr>
          <a:lstStyle/>
          <a:p>
            <a:r>
              <a:rPr lang="en-US" sz="1600" dirty="0">
                <a:solidFill>
                  <a:srgbClr val="4B2D92"/>
                </a:solidFill>
                <a:latin typeface="+mj-lt"/>
              </a:rPr>
              <a:t>Supports</a:t>
            </a:r>
          </a:p>
        </p:txBody>
      </p:sp>
      <p:sp>
        <p:nvSpPr>
          <p:cNvPr id="28" name="Rectangle 27">
            <a:extLst>
              <a:ext uri="{FF2B5EF4-FFF2-40B4-BE49-F238E27FC236}">
                <a16:creationId xmlns:a16="http://schemas.microsoft.com/office/drawing/2014/main" id="{6D4DD398-44D5-45C1-B83B-9CC0A014BCD1}"/>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https://www.</a:t>
            </a:r>
            <a:r>
              <a:rPr lang="en-US" sz="3600" b="1"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L</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eptonTheme</a:t>
            </a: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.com</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pic>
        <p:nvPicPr>
          <p:cNvPr id="12" name="Picture 11">
            <a:extLst>
              <a:ext uri="{FF2B5EF4-FFF2-40B4-BE49-F238E27FC236}">
                <a16:creationId xmlns:a16="http://schemas.microsoft.com/office/drawing/2014/main" id="{4BF6439A-42BF-4F23-868C-A28C1D4B3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101" y="1184516"/>
            <a:ext cx="8419546" cy="5286691"/>
          </a:xfrm>
          <a:prstGeom prst="rect">
            <a:avLst/>
          </a:prstGeom>
          <a:ln w="127000" cap="rnd">
            <a:solidFill>
              <a:srgbClr val="FFFFFF"/>
            </a:solidFill>
          </a:ln>
          <a:effectLst>
            <a:outerShdw blurRad="76200" dist="38100" dir="2160000" sx="90000" sy="90000" kx="900000" algn="br" rotWithShape="0">
              <a:srgbClr val="000000">
                <a:alpha val="1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28500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E6C2DA0-7FBF-4D8D-BAB7-7208B5681909}"/>
              </a:ext>
            </a:extLst>
          </p:cNvPr>
          <p:cNvPicPr>
            <a:picLocks noChangeAspect="1"/>
          </p:cNvPicPr>
          <p:nvPr/>
        </p:nvPicPr>
        <p:blipFill>
          <a:blip r:embed="rId3"/>
          <a:stretch>
            <a:fillRect/>
          </a:stretch>
        </p:blipFill>
        <p:spPr>
          <a:xfrm>
            <a:off x="7726364" y="947510"/>
            <a:ext cx="4191000" cy="3343275"/>
          </a:xfrm>
          <a:prstGeom prst="rect">
            <a:avLst/>
          </a:prstGeom>
        </p:spPr>
      </p:pic>
      <p:sp>
        <p:nvSpPr>
          <p:cNvPr id="4" name="Rectangle 3">
            <a:extLst>
              <a:ext uri="{FF2B5EF4-FFF2-40B4-BE49-F238E27FC236}">
                <a16:creationId xmlns:a16="http://schemas.microsoft.com/office/drawing/2014/main" id="{D511E7DD-24E8-4E08-8C7E-1BA83FF0B1E8}"/>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https://abp.io/</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Books</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pic>
        <p:nvPicPr>
          <p:cNvPr id="7" name="Picture 6">
            <a:extLst>
              <a:ext uri="{FF2B5EF4-FFF2-40B4-BE49-F238E27FC236}">
                <a16:creationId xmlns:a16="http://schemas.microsoft.com/office/drawing/2014/main" id="{32AABA01-01B5-4007-A827-A416A29AE1CD}"/>
              </a:ext>
            </a:extLst>
          </p:cNvPr>
          <p:cNvPicPr>
            <a:picLocks noChangeAspect="1"/>
          </p:cNvPicPr>
          <p:nvPr/>
        </p:nvPicPr>
        <p:blipFill>
          <a:blip r:embed="rId4"/>
          <a:stretch>
            <a:fillRect/>
          </a:stretch>
        </p:blipFill>
        <p:spPr>
          <a:xfrm>
            <a:off x="274636" y="947510"/>
            <a:ext cx="3800475" cy="3629025"/>
          </a:xfrm>
          <a:prstGeom prst="rect">
            <a:avLst/>
          </a:prstGeom>
        </p:spPr>
      </p:pic>
      <p:pic>
        <p:nvPicPr>
          <p:cNvPr id="10" name="Picture 9">
            <a:extLst>
              <a:ext uri="{FF2B5EF4-FFF2-40B4-BE49-F238E27FC236}">
                <a16:creationId xmlns:a16="http://schemas.microsoft.com/office/drawing/2014/main" id="{7994406D-C4BC-4796-B89E-5CB3AD9BC590}"/>
              </a:ext>
            </a:extLst>
          </p:cNvPr>
          <p:cNvPicPr>
            <a:picLocks noChangeAspect="1"/>
          </p:cNvPicPr>
          <p:nvPr/>
        </p:nvPicPr>
        <p:blipFill>
          <a:blip r:embed="rId5"/>
          <a:stretch>
            <a:fillRect/>
          </a:stretch>
        </p:blipFill>
        <p:spPr>
          <a:xfrm>
            <a:off x="3529013" y="3128553"/>
            <a:ext cx="4743450" cy="3543300"/>
          </a:xfrm>
          <a:prstGeom prst="rect">
            <a:avLst/>
          </a:prstGeom>
        </p:spPr>
      </p:pic>
    </p:spTree>
    <p:extLst>
      <p:ext uri="{BB962C8B-B14F-4D97-AF65-F5344CB8AC3E}">
        <p14:creationId xmlns:p14="http://schemas.microsoft.com/office/powerpoint/2010/main" val="44874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941AC8-23B3-45BF-B451-0870956ECCEE}"/>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Community</a:t>
            </a: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.abp.io</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pic>
        <p:nvPicPr>
          <p:cNvPr id="12" name="Picture 11">
            <a:extLst>
              <a:ext uri="{FF2B5EF4-FFF2-40B4-BE49-F238E27FC236}">
                <a16:creationId xmlns:a16="http://schemas.microsoft.com/office/drawing/2014/main" id="{C08CE5C0-A8D4-45CD-A52A-D7492F243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05" y="1020836"/>
            <a:ext cx="9376138" cy="5375245"/>
          </a:xfrm>
          <a:prstGeom prst="rect">
            <a:avLst/>
          </a:prstGeom>
          <a:ln>
            <a:noFill/>
          </a:ln>
          <a:effectLst>
            <a:softEdge rad="112500"/>
          </a:effectLst>
        </p:spPr>
      </p:pic>
    </p:spTree>
    <p:extLst>
      <p:ext uri="{BB962C8B-B14F-4D97-AF65-F5344CB8AC3E}">
        <p14:creationId xmlns:p14="http://schemas.microsoft.com/office/powerpoint/2010/main" val="29370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26C436F-2C0D-4CF5-9A88-DC9645147B4C}"/>
              </a:ext>
            </a:extLst>
          </p:cNvPr>
          <p:cNvPicPr>
            <a:picLocks noChangeAspect="1"/>
          </p:cNvPicPr>
          <p:nvPr/>
        </p:nvPicPr>
        <p:blipFill rotWithShape="1">
          <a:blip r:embed="rId3"/>
          <a:srcRect r="709"/>
          <a:stretch/>
        </p:blipFill>
        <p:spPr>
          <a:xfrm>
            <a:off x="392022" y="1100137"/>
            <a:ext cx="6153921" cy="1969011"/>
          </a:xfrm>
          <a:prstGeom prst="rect">
            <a:avLst/>
          </a:prstGeom>
        </p:spPr>
      </p:pic>
      <p:sp>
        <p:nvSpPr>
          <p:cNvPr id="6" name="Rectangle 5">
            <a:extLst>
              <a:ext uri="{FF2B5EF4-FFF2-40B4-BE49-F238E27FC236}">
                <a16:creationId xmlns:a16="http://schemas.microsoft.com/office/drawing/2014/main" id="{18941AC8-23B3-45BF-B451-0870956ECCEE}"/>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https://community.abp.io/</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Events</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pic>
        <p:nvPicPr>
          <p:cNvPr id="5" name="Picture 4">
            <a:extLst>
              <a:ext uri="{FF2B5EF4-FFF2-40B4-BE49-F238E27FC236}">
                <a16:creationId xmlns:a16="http://schemas.microsoft.com/office/drawing/2014/main" id="{75EFF5E1-DD10-43E4-90F8-78D4D4832512}"/>
              </a:ext>
            </a:extLst>
          </p:cNvPr>
          <p:cNvPicPr>
            <a:picLocks noChangeAspect="1"/>
          </p:cNvPicPr>
          <p:nvPr/>
        </p:nvPicPr>
        <p:blipFill>
          <a:blip r:embed="rId4"/>
          <a:stretch>
            <a:fillRect/>
          </a:stretch>
        </p:blipFill>
        <p:spPr>
          <a:xfrm>
            <a:off x="2830286" y="2690440"/>
            <a:ext cx="6700947" cy="3822165"/>
          </a:xfrm>
          <a:prstGeom prst="rect">
            <a:avLst/>
          </a:prstGeom>
        </p:spPr>
      </p:pic>
    </p:spTree>
    <p:extLst>
      <p:ext uri="{BB962C8B-B14F-4D97-AF65-F5344CB8AC3E}">
        <p14:creationId xmlns:p14="http://schemas.microsoft.com/office/powerpoint/2010/main" val="19648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6A086-F875-4FEC-953C-89660CF52BD0}"/>
              </a:ext>
            </a:extLst>
          </p:cNvPr>
          <p:cNvPicPr>
            <a:picLocks noChangeAspect="1"/>
          </p:cNvPicPr>
          <p:nvPr/>
        </p:nvPicPr>
        <p:blipFill>
          <a:blip r:embed="rId3"/>
          <a:stretch>
            <a:fillRect/>
          </a:stretch>
        </p:blipFill>
        <p:spPr>
          <a:xfrm>
            <a:off x="2281464" y="1502944"/>
            <a:ext cx="7629071" cy="4554583"/>
          </a:xfrm>
          <a:prstGeom prst="roundRect">
            <a:avLst>
              <a:gd name="adj" fmla="val 8594"/>
            </a:avLst>
          </a:prstGeom>
          <a:solidFill>
            <a:srgbClr val="FFFFFF">
              <a:shade val="85000"/>
            </a:srgbClr>
          </a:solidFill>
          <a:ln>
            <a:noFill/>
          </a:ln>
          <a:effectLst>
            <a:reflection blurRad="50800" stA="34000" endPos="10000" dist="5000" dir="5400000" sy="-100000" algn="bl" rotWithShape="0"/>
          </a:effectLst>
        </p:spPr>
      </p:pic>
      <p:pic>
        <p:nvPicPr>
          <p:cNvPr id="9" name="Picture 8">
            <a:extLst>
              <a:ext uri="{FF2B5EF4-FFF2-40B4-BE49-F238E27FC236}">
                <a16:creationId xmlns:a16="http://schemas.microsoft.com/office/drawing/2014/main" id="{BBCF617C-3E2E-4FA5-815A-F4BFBE96482C}"/>
              </a:ext>
            </a:extLst>
          </p:cNvPr>
          <p:cNvPicPr>
            <a:picLocks noChangeAspect="1"/>
          </p:cNvPicPr>
          <p:nvPr/>
        </p:nvPicPr>
        <p:blipFill>
          <a:blip r:embed="rId4"/>
          <a:stretch>
            <a:fillRect/>
          </a:stretch>
        </p:blipFill>
        <p:spPr>
          <a:xfrm>
            <a:off x="4937482" y="318962"/>
            <a:ext cx="2317034" cy="653144"/>
          </a:xfrm>
          <a:prstGeom prst="rect">
            <a:avLst/>
          </a:prstGeom>
        </p:spPr>
      </p:pic>
      <p:sp>
        <p:nvSpPr>
          <p:cNvPr id="10" name="Rectangle 9">
            <a:extLst>
              <a:ext uri="{FF2B5EF4-FFF2-40B4-BE49-F238E27FC236}">
                <a16:creationId xmlns:a16="http://schemas.microsoft.com/office/drawing/2014/main" id="{1F9521BC-E62C-4C1C-8686-AED88417F28D}"/>
              </a:ext>
            </a:extLst>
          </p:cNvPr>
          <p:cNvSpPr/>
          <p:nvPr/>
        </p:nvSpPr>
        <p:spPr>
          <a:xfrm>
            <a:off x="3453898" y="974645"/>
            <a:ext cx="5284202" cy="523220"/>
          </a:xfrm>
          <a:prstGeom prst="rect">
            <a:avLst/>
          </a:prstGeom>
          <a:noFill/>
          <a:ln>
            <a:noFill/>
          </a:ln>
        </p:spPr>
        <p:txBody>
          <a:bodyPr wrap="none" lIns="91440" tIns="45720" rIns="91440" bIns="45720">
            <a:spAutoFit/>
          </a:bodyPr>
          <a:lstStyle/>
          <a:p>
            <a:pPr algn="ctr"/>
            <a:r>
              <a:rPr lang="en-US" sz="2800" dirty="0">
                <a:ln w="12700">
                  <a:noFill/>
                  <a:prstDash val="solid"/>
                </a:ln>
                <a:solidFill>
                  <a:srgbClr val="FF0000"/>
                </a:solidFill>
                <a:effectLst>
                  <a:innerShdw blurRad="177800">
                    <a:schemeClr val="accent3">
                      <a:lumMod val="50000"/>
                    </a:schemeClr>
                  </a:innerShdw>
                </a:effectLst>
                <a:latin typeface="Gadugi" panose="020B0502040204020203" pitchFamily="34" charset="0"/>
                <a:ea typeface="Gadugi" panose="020B0502040204020203" pitchFamily="34" charset="0"/>
              </a:rPr>
              <a:t>https://youtube.com/c/</a:t>
            </a:r>
            <a:r>
              <a:rPr lang="en-US" sz="2800" b="1" dirty="0">
                <a:ln w="12700">
                  <a:noFill/>
                  <a:prstDash val="solid"/>
                </a:ln>
                <a:solidFill>
                  <a:srgbClr val="FF0000"/>
                </a:solidFill>
                <a:effectLst>
                  <a:innerShdw blurRad="177800">
                    <a:schemeClr val="accent3">
                      <a:lumMod val="50000"/>
                    </a:schemeClr>
                  </a:innerShdw>
                </a:effectLst>
                <a:latin typeface="Gadugi" panose="020B0502040204020203" pitchFamily="34" charset="0"/>
                <a:ea typeface="Gadugi" panose="020B0502040204020203" pitchFamily="34" charset="0"/>
              </a:rPr>
              <a:t>Volosoft</a:t>
            </a:r>
          </a:p>
        </p:txBody>
      </p:sp>
    </p:spTree>
    <p:extLst>
      <p:ext uri="{BB962C8B-B14F-4D97-AF65-F5344CB8AC3E}">
        <p14:creationId xmlns:p14="http://schemas.microsoft.com/office/powerpoint/2010/main" val="200478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E6B9AD-BB91-4011-A868-597A2B10D99D}"/>
              </a:ext>
            </a:extLst>
          </p:cNvPr>
          <p:cNvPicPr>
            <a:picLocks noChangeAspect="1"/>
          </p:cNvPicPr>
          <p:nvPr/>
        </p:nvPicPr>
        <p:blipFill>
          <a:blip r:embed="rId3"/>
          <a:stretch>
            <a:fillRect/>
          </a:stretch>
        </p:blipFill>
        <p:spPr>
          <a:xfrm>
            <a:off x="190845" y="388824"/>
            <a:ext cx="6374841" cy="6080352"/>
          </a:xfrm>
          <a:prstGeom prst="rect">
            <a:avLst/>
          </a:prstGeom>
          <a:ln>
            <a:noFill/>
          </a:ln>
          <a:effectLst>
            <a:softEdge rad="112500"/>
          </a:effectLst>
        </p:spPr>
      </p:pic>
      <p:sp>
        <p:nvSpPr>
          <p:cNvPr id="9" name="TextBox 8">
            <a:extLst>
              <a:ext uri="{FF2B5EF4-FFF2-40B4-BE49-F238E27FC236}">
                <a16:creationId xmlns:a16="http://schemas.microsoft.com/office/drawing/2014/main" id="{C9CB806F-336C-4C2B-A501-31FA85D65C8A}"/>
              </a:ext>
            </a:extLst>
          </p:cNvPr>
          <p:cNvSpPr txBox="1"/>
          <p:nvPr/>
        </p:nvSpPr>
        <p:spPr>
          <a:xfrm>
            <a:off x="6565686" y="2489758"/>
            <a:ext cx="5435470" cy="2270928"/>
          </a:xfrm>
          <a:prstGeom prst="rect">
            <a:avLst/>
          </a:prstGeom>
          <a:noFill/>
        </p:spPr>
        <p:txBody>
          <a:bodyPr wrap="square">
            <a:spAutoFit/>
          </a:bodyPr>
          <a:lstStyle/>
          <a:p>
            <a:r>
              <a:rPr lang="en-US" sz="2800" dirty="0">
                <a:solidFill>
                  <a:srgbClr val="44013C"/>
                </a:solidFill>
              </a:rPr>
              <a:t>We save your time </a:t>
            </a:r>
            <a:br>
              <a:rPr lang="en-US" sz="2800" dirty="0">
                <a:solidFill>
                  <a:srgbClr val="44013C"/>
                </a:solidFill>
              </a:rPr>
            </a:br>
            <a:r>
              <a:rPr lang="en-US" sz="2800" dirty="0">
                <a:solidFill>
                  <a:srgbClr val="44013C"/>
                </a:solidFill>
              </a:rPr>
              <a:t>by providing common </a:t>
            </a:r>
            <a:br>
              <a:rPr lang="en-US" sz="2800" dirty="0">
                <a:solidFill>
                  <a:srgbClr val="44013C"/>
                </a:solidFill>
              </a:rPr>
            </a:br>
            <a:r>
              <a:rPr lang="en-US" sz="2800" dirty="0">
                <a:solidFill>
                  <a:srgbClr val="44013C"/>
                </a:solidFill>
              </a:rPr>
              <a:t>application requirements </a:t>
            </a:r>
            <a:br>
              <a:rPr lang="en-US" sz="2800" dirty="0">
                <a:solidFill>
                  <a:srgbClr val="44013C"/>
                </a:solidFill>
              </a:rPr>
            </a:br>
            <a:r>
              <a:rPr lang="en-US" sz="2800" dirty="0">
                <a:solidFill>
                  <a:srgbClr val="44013C"/>
                </a:solidFill>
              </a:rPr>
              <a:t>as a pre-built Visual Studio solution</a:t>
            </a:r>
          </a:p>
          <a:p>
            <a:endParaRPr lang="en-US" sz="2800" dirty="0">
              <a:solidFill>
                <a:srgbClr val="44013C"/>
              </a:solidFill>
            </a:endParaRPr>
          </a:p>
        </p:txBody>
      </p:sp>
    </p:spTree>
    <p:extLst>
      <p:ext uri="{BB962C8B-B14F-4D97-AF65-F5344CB8AC3E}">
        <p14:creationId xmlns:p14="http://schemas.microsoft.com/office/powerpoint/2010/main" val="47839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638648-62A2-4532-9AD6-900174FD6459}"/>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Blog</a:t>
            </a: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.abp.io</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pic>
        <p:nvPicPr>
          <p:cNvPr id="10" name="Picture 9">
            <a:extLst>
              <a:ext uri="{FF2B5EF4-FFF2-40B4-BE49-F238E27FC236}">
                <a16:creationId xmlns:a16="http://schemas.microsoft.com/office/drawing/2014/main" id="{21CB62C3-AB5F-4A44-9960-F9EF041F4535}"/>
              </a:ext>
            </a:extLst>
          </p:cNvPr>
          <p:cNvPicPr>
            <a:picLocks noChangeAspect="1"/>
          </p:cNvPicPr>
          <p:nvPr/>
        </p:nvPicPr>
        <p:blipFill>
          <a:blip r:embed="rId3"/>
          <a:stretch>
            <a:fillRect/>
          </a:stretch>
        </p:blipFill>
        <p:spPr>
          <a:xfrm>
            <a:off x="544965" y="1016339"/>
            <a:ext cx="5710692" cy="5376863"/>
          </a:xfrm>
          <a:prstGeom prst="rect">
            <a:avLst/>
          </a:prstGeom>
        </p:spPr>
      </p:pic>
      <p:pic>
        <p:nvPicPr>
          <p:cNvPr id="5" name="Picture 4">
            <a:extLst>
              <a:ext uri="{FF2B5EF4-FFF2-40B4-BE49-F238E27FC236}">
                <a16:creationId xmlns:a16="http://schemas.microsoft.com/office/drawing/2014/main" id="{0D5978AA-034A-48DE-BA39-3ABC513C6590}"/>
              </a:ext>
            </a:extLst>
          </p:cNvPr>
          <p:cNvPicPr>
            <a:picLocks noChangeAspect="1"/>
          </p:cNvPicPr>
          <p:nvPr/>
        </p:nvPicPr>
        <p:blipFill rotWithShape="1">
          <a:blip r:embed="rId4"/>
          <a:srcRect l="61265" t="13136"/>
          <a:stretch/>
        </p:blipFill>
        <p:spPr>
          <a:xfrm>
            <a:off x="6357257" y="1654968"/>
            <a:ext cx="3693207" cy="4865007"/>
          </a:xfrm>
          <a:prstGeom prst="rect">
            <a:avLst/>
          </a:prstGeom>
          <a:ln>
            <a:noFill/>
          </a:ln>
          <a:effectLst>
            <a:softEdge rad="112500"/>
          </a:effectLst>
        </p:spPr>
      </p:pic>
    </p:spTree>
    <p:extLst>
      <p:ext uri="{BB962C8B-B14F-4D97-AF65-F5344CB8AC3E}">
        <p14:creationId xmlns:p14="http://schemas.microsoft.com/office/powerpoint/2010/main" val="2430864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CC486F-E99E-46E4-AC33-CE242933614B}"/>
              </a:ext>
            </a:extLst>
          </p:cNvPr>
          <p:cNvPicPr>
            <a:picLocks noChangeAspect="1"/>
          </p:cNvPicPr>
          <p:nvPr/>
        </p:nvPicPr>
        <p:blipFill>
          <a:blip r:embed="rId3"/>
          <a:stretch>
            <a:fillRect/>
          </a:stretch>
        </p:blipFill>
        <p:spPr>
          <a:xfrm>
            <a:off x="500832" y="1255259"/>
            <a:ext cx="9281796" cy="5064559"/>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D0896F9C-F1C7-4C6C-ABD5-DB0FE7BEE35E}"/>
              </a:ext>
            </a:extLst>
          </p:cNvPr>
          <p:cNvSpPr/>
          <p:nvPr/>
        </p:nvSpPr>
        <p:spPr>
          <a:xfrm>
            <a:off x="0" y="186147"/>
            <a:ext cx="12192000" cy="646331"/>
          </a:xfrm>
          <a:prstGeom prst="rect">
            <a:avLst/>
          </a:prstGeom>
          <a:noFill/>
        </p:spPr>
        <p:txBody>
          <a:bodyPr wrap="square" lIns="91440" tIns="45720" rIns="91440" bIns="45720">
            <a:spAutoFit/>
          </a:bodyPr>
          <a:lstStyle/>
          <a:p>
            <a:pPr algn="ctr"/>
            <a:r>
              <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https://community.abp.io/</a:t>
            </a:r>
            <a:r>
              <a:rPr lang="en-US" sz="36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Discord</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spTree>
    <p:extLst>
      <p:ext uri="{BB962C8B-B14F-4D97-AF65-F5344CB8AC3E}">
        <p14:creationId xmlns:p14="http://schemas.microsoft.com/office/powerpoint/2010/main" val="2118135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35D586-121D-42FB-84E2-AA50B4534734}"/>
              </a:ext>
            </a:extLst>
          </p:cNvPr>
          <p:cNvPicPr>
            <a:picLocks noChangeAspect="1"/>
          </p:cNvPicPr>
          <p:nvPr/>
        </p:nvPicPr>
        <p:blipFill>
          <a:blip r:embed="rId3"/>
          <a:stretch>
            <a:fillRect/>
          </a:stretch>
        </p:blipFill>
        <p:spPr>
          <a:xfrm>
            <a:off x="580571" y="1291771"/>
            <a:ext cx="8413463" cy="4528458"/>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36365927-780B-45E5-9257-6297B31E6F81}"/>
              </a:ext>
            </a:extLst>
          </p:cNvPr>
          <p:cNvSpPr/>
          <p:nvPr/>
        </p:nvSpPr>
        <p:spPr>
          <a:xfrm>
            <a:off x="0" y="186147"/>
            <a:ext cx="12192000" cy="584775"/>
          </a:xfrm>
          <a:prstGeom prst="rect">
            <a:avLst/>
          </a:prstGeom>
          <a:noFill/>
        </p:spPr>
        <p:txBody>
          <a:bodyPr wrap="square" lIns="91440" tIns="45720" rIns="91440" bIns="45720">
            <a:spAutoFit/>
          </a:bodyPr>
          <a:lstStyle/>
          <a:p>
            <a:pPr algn="ctr"/>
            <a:r>
              <a:rPr lang="en-US" sz="320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rPr>
              <a:t>We’re also present at other events</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spTree>
    <p:extLst>
      <p:ext uri="{BB962C8B-B14F-4D97-AF65-F5344CB8AC3E}">
        <p14:creationId xmlns:p14="http://schemas.microsoft.com/office/powerpoint/2010/main" val="124186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E6BED-B4F0-4671-A7E3-0736EAEDA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1" y="1037771"/>
            <a:ext cx="7801451" cy="5199110"/>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876444B6-0528-401C-82C9-77DC3322C621}"/>
              </a:ext>
            </a:extLst>
          </p:cNvPr>
          <p:cNvSpPr/>
          <p:nvPr/>
        </p:nvSpPr>
        <p:spPr>
          <a:xfrm>
            <a:off x="0" y="186147"/>
            <a:ext cx="12192000" cy="584775"/>
          </a:xfrm>
          <a:prstGeom prst="rect">
            <a:avLst/>
          </a:prstGeom>
          <a:noFill/>
        </p:spPr>
        <p:txBody>
          <a:bodyPr wrap="square" lIns="91440" tIns="45720" rIns="91440" bIns="45720">
            <a:spAutoFit/>
          </a:bodyPr>
          <a:lstStyle/>
          <a:p>
            <a:pPr algn="ctr"/>
            <a:r>
              <a:rPr lang="en-US" sz="320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rPr>
              <a:t>We’re also present at other events</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spTree>
    <p:extLst>
      <p:ext uri="{BB962C8B-B14F-4D97-AF65-F5344CB8AC3E}">
        <p14:creationId xmlns:p14="http://schemas.microsoft.com/office/powerpoint/2010/main" val="315885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D60BF-F9A3-4F46-BA7D-93EF555C3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90" y="1246414"/>
            <a:ext cx="5820229" cy="43651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a:extLst>
              <a:ext uri="{FF2B5EF4-FFF2-40B4-BE49-F238E27FC236}">
                <a16:creationId xmlns:a16="http://schemas.microsoft.com/office/drawing/2014/main" id="{E5699065-D05E-4EB0-9762-B014CE002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0543">
            <a:off x="5763765" y="1487714"/>
            <a:ext cx="5486400" cy="4114800"/>
          </a:xfrm>
          <a:prstGeom prst="rect">
            <a:avLst/>
          </a:prstGeom>
          <a:solidFill>
            <a:srgbClr val="FFFFFF">
              <a:shade val="85000"/>
            </a:srgbClr>
          </a:solidFill>
          <a:ln w="190500" cap="sq">
            <a:solidFill>
              <a:srgbClr val="FFFFFF"/>
            </a:solidFill>
            <a:miter lim="800000"/>
          </a:ln>
          <a:effectLst>
            <a:outerShdw blurRad="65000" dist="50800" dir="15900000" kx="195000" ky="145000" algn="tl" rotWithShape="0">
              <a:srgbClr val="000000">
                <a:alpha val="30000"/>
              </a:srgbClr>
            </a:outerShdw>
          </a:effectLst>
          <a:scene3d>
            <a:camera prst="orthographicFront">
              <a:rot lat="0" lon="0" rev="360000"/>
            </a:camera>
            <a:lightRig rig="twoPt" dir="t">
              <a:rot lat="0" lon="0" rev="14400000"/>
            </a:lightRig>
          </a:scene3d>
          <a:sp3d contourW="12700">
            <a:bevelT w="25400" h="19050"/>
            <a:contourClr>
              <a:srgbClr val="969696"/>
            </a:contourClr>
          </a:sp3d>
        </p:spPr>
      </p:pic>
      <p:sp>
        <p:nvSpPr>
          <p:cNvPr id="11" name="Rectangle 10">
            <a:extLst>
              <a:ext uri="{FF2B5EF4-FFF2-40B4-BE49-F238E27FC236}">
                <a16:creationId xmlns:a16="http://schemas.microsoft.com/office/drawing/2014/main" id="{EABE006C-36C4-497C-93BA-2DEB6B0F919F}"/>
              </a:ext>
            </a:extLst>
          </p:cNvPr>
          <p:cNvSpPr/>
          <p:nvPr/>
        </p:nvSpPr>
        <p:spPr>
          <a:xfrm>
            <a:off x="0" y="186147"/>
            <a:ext cx="12192000" cy="584775"/>
          </a:xfrm>
          <a:prstGeom prst="rect">
            <a:avLst/>
          </a:prstGeom>
          <a:noFill/>
        </p:spPr>
        <p:txBody>
          <a:bodyPr wrap="square" lIns="91440" tIns="45720" rIns="91440" bIns="45720">
            <a:spAutoFit/>
          </a:bodyPr>
          <a:lstStyle/>
          <a:p>
            <a:pPr algn="ctr"/>
            <a:r>
              <a:rPr lang="en-US" sz="320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rPr>
              <a:t>We’re also present at other events</a:t>
            </a:r>
            <a:endParaRPr lang="en-US" sz="3200"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endParaRPr>
          </a:p>
        </p:txBody>
      </p:sp>
    </p:spTree>
    <p:extLst>
      <p:ext uri="{BB962C8B-B14F-4D97-AF65-F5344CB8AC3E}">
        <p14:creationId xmlns:p14="http://schemas.microsoft.com/office/powerpoint/2010/main" val="308903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1B346D-A1E3-4E51-AA20-CAB1C5ECBCF2}"/>
              </a:ext>
            </a:extLst>
          </p:cNvPr>
          <p:cNvPicPr>
            <a:picLocks noChangeAspect="1"/>
          </p:cNvPicPr>
          <p:nvPr/>
        </p:nvPicPr>
        <p:blipFill>
          <a:blip r:embed="rId3"/>
          <a:stretch>
            <a:fillRect/>
          </a:stretch>
        </p:blipFill>
        <p:spPr>
          <a:xfrm>
            <a:off x="631371" y="2005927"/>
            <a:ext cx="10929257" cy="2603411"/>
          </a:xfrm>
          <a:prstGeom prst="rect">
            <a:avLst/>
          </a:prstGeom>
        </p:spPr>
      </p:pic>
    </p:spTree>
    <p:extLst>
      <p:ext uri="{BB962C8B-B14F-4D97-AF65-F5344CB8AC3E}">
        <p14:creationId xmlns:p14="http://schemas.microsoft.com/office/powerpoint/2010/main" val="3731967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92BE8-DB3C-4114-AA85-543227263104}"/>
              </a:ext>
            </a:extLst>
          </p:cNvPr>
          <p:cNvSpPr txBox="1"/>
          <p:nvPr/>
        </p:nvSpPr>
        <p:spPr>
          <a:xfrm rot="21250931">
            <a:off x="435429" y="301562"/>
            <a:ext cx="6096000" cy="769441"/>
          </a:xfrm>
          <a:prstGeom prst="rect">
            <a:avLst/>
          </a:prstGeom>
          <a:noFill/>
        </p:spPr>
        <p:txBody>
          <a:bodyPr wrap="square">
            <a:spAutoFit/>
          </a:bodyPr>
          <a:lstStyle/>
          <a:p>
            <a:r>
              <a:rPr lang="en-US" sz="4400" b="1" cap="none" spc="0" dirty="0">
                <a:ln w="9525">
                  <a:noFill/>
                  <a:prstDash val="solid"/>
                </a:ln>
                <a:solidFill>
                  <a:srgbClr val="9329A2"/>
                </a:solidFill>
                <a:effectLst>
                  <a:glow rad="38100">
                    <a:srgbClr val="C8C6BD">
                      <a:alpha val="40000"/>
                    </a:srgbClr>
                  </a:glow>
                  <a:outerShdw blurRad="101600" dist="12700" algn="tl" rotWithShape="0">
                    <a:schemeClr val="bg1">
                      <a:lumMod val="50000"/>
                      <a:alpha val="50000"/>
                    </a:schemeClr>
                  </a:outerShdw>
                </a:effectLst>
                <a:latin typeface="Gadugi" panose="020B0502040204020203" pitchFamily="34" charset="0"/>
                <a:ea typeface="Gadugi" panose="020B0502040204020203" pitchFamily="34" charset="0"/>
              </a:rPr>
              <a:t>         The Team</a:t>
            </a:r>
            <a:endParaRPr lang="en-US" sz="4400" dirty="0"/>
          </a:p>
        </p:txBody>
      </p:sp>
      <p:pic>
        <p:nvPicPr>
          <p:cNvPr id="12" name="Picture 11">
            <a:extLst>
              <a:ext uri="{FF2B5EF4-FFF2-40B4-BE49-F238E27FC236}">
                <a16:creationId xmlns:a16="http://schemas.microsoft.com/office/drawing/2014/main" id="{B573C45F-D407-4842-8CD5-DEA39F8C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957" y="826105"/>
            <a:ext cx="7808684" cy="52057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12905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E198A4-F8D0-42C5-B195-07A957F8E1A2}"/>
              </a:ext>
            </a:extLst>
          </p:cNvPr>
          <p:cNvPicPr>
            <a:picLocks noChangeAspect="1"/>
          </p:cNvPicPr>
          <p:nvPr/>
        </p:nvPicPr>
        <p:blipFill>
          <a:blip r:embed="rId3"/>
          <a:stretch>
            <a:fillRect/>
          </a:stretch>
        </p:blipFill>
        <p:spPr>
          <a:xfrm>
            <a:off x="1461318" y="832439"/>
            <a:ext cx="8819023" cy="47682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p:spPr>
      </p:pic>
      <p:pic>
        <p:nvPicPr>
          <p:cNvPr id="3" name="Picture 2">
            <a:extLst>
              <a:ext uri="{FF2B5EF4-FFF2-40B4-BE49-F238E27FC236}">
                <a16:creationId xmlns:a16="http://schemas.microsoft.com/office/drawing/2014/main" id="{A65FE22A-6B7B-4D5E-8D61-F7C66B162636}"/>
              </a:ext>
            </a:extLst>
          </p:cNvPr>
          <p:cNvPicPr>
            <a:picLocks noChangeAspect="1"/>
          </p:cNvPicPr>
          <p:nvPr/>
        </p:nvPicPr>
        <p:blipFill rotWithShape="1">
          <a:blip r:embed="rId4"/>
          <a:srcRect r="2782"/>
          <a:stretch/>
        </p:blipFill>
        <p:spPr>
          <a:xfrm>
            <a:off x="448940" y="1541154"/>
            <a:ext cx="11294117" cy="4256847"/>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1236186-1E04-4E0F-A0EA-FBBD0274E358}"/>
              </a:ext>
            </a:extLst>
          </p:cNvPr>
          <p:cNvSpPr/>
          <p:nvPr/>
        </p:nvSpPr>
        <p:spPr>
          <a:xfrm>
            <a:off x="3569689" y="5877521"/>
            <a:ext cx="5258363"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solidFill>
                  <a:srgbClr val="C8C6BD"/>
                </a:solidFill>
                <a:effectLst>
                  <a:innerShdw blurRad="177800">
                    <a:schemeClr val="accent3">
                      <a:lumMod val="50000"/>
                    </a:schemeClr>
                  </a:innerShdw>
                </a:effectLst>
                <a:latin typeface="Gadugi" panose="020B0502040204020203" pitchFamily="34" charset="0"/>
                <a:ea typeface="Gadugi" panose="020B0502040204020203" pitchFamily="34" charset="0"/>
              </a:rPr>
              <a:t>https://aspnetboilerplate.com</a:t>
            </a:r>
          </a:p>
        </p:txBody>
      </p:sp>
      <p:sp>
        <p:nvSpPr>
          <p:cNvPr id="8" name="Oval 7">
            <a:extLst>
              <a:ext uri="{FF2B5EF4-FFF2-40B4-BE49-F238E27FC236}">
                <a16:creationId xmlns:a16="http://schemas.microsoft.com/office/drawing/2014/main" id="{FE5FCFD9-279C-439B-B8D1-0E7B1C3050A8}"/>
              </a:ext>
            </a:extLst>
          </p:cNvPr>
          <p:cNvSpPr/>
          <p:nvPr/>
        </p:nvSpPr>
        <p:spPr>
          <a:xfrm>
            <a:off x="289281" y="1418092"/>
            <a:ext cx="4181118" cy="860652"/>
          </a:xfrm>
          <a:custGeom>
            <a:avLst/>
            <a:gdLst>
              <a:gd name="connsiteX0" fmla="*/ 0 w 4181118"/>
              <a:gd name="connsiteY0" fmla="*/ 430326 h 860652"/>
              <a:gd name="connsiteX1" fmla="*/ 2090559 w 4181118"/>
              <a:gd name="connsiteY1" fmla="*/ 0 h 860652"/>
              <a:gd name="connsiteX2" fmla="*/ 4181118 w 4181118"/>
              <a:gd name="connsiteY2" fmla="*/ 430326 h 860652"/>
              <a:gd name="connsiteX3" fmla="*/ 2090559 w 4181118"/>
              <a:gd name="connsiteY3" fmla="*/ 860652 h 860652"/>
              <a:gd name="connsiteX4" fmla="*/ 0 w 4181118"/>
              <a:gd name="connsiteY4" fmla="*/ 430326 h 8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118" h="860652" extrusionOk="0">
                <a:moveTo>
                  <a:pt x="0" y="430326"/>
                </a:moveTo>
                <a:cubicBezTo>
                  <a:pt x="-137832" y="107646"/>
                  <a:pt x="698222" y="89233"/>
                  <a:pt x="2090559" y="0"/>
                </a:cubicBezTo>
                <a:cubicBezTo>
                  <a:pt x="3256679" y="2429"/>
                  <a:pt x="4162684" y="193250"/>
                  <a:pt x="4181118" y="430326"/>
                </a:cubicBezTo>
                <a:cubicBezTo>
                  <a:pt x="3981236" y="863183"/>
                  <a:pt x="3209883" y="1055544"/>
                  <a:pt x="2090559" y="860652"/>
                </a:cubicBezTo>
                <a:cubicBezTo>
                  <a:pt x="900983" y="841507"/>
                  <a:pt x="32493" y="683514"/>
                  <a:pt x="0" y="430326"/>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753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EAECA4D-52B8-4339-A8EF-CA49A8CBD3C3}"/>
              </a:ext>
            </a:extLst>
          </p:cNvPr>
          <p:cNvGrpSpPr/>
          <p:nvPr/>
        </p:nvGrpSpPr>
        <p:grpSpPr>
          <a:xfrm>
            <a:off x="276969" y="3056738"/>
            <a:ext cx="8476204" cy="2539378"/>
            <a:chOff x="276969" y="3056738"/>
            <a:chExt cx="8476204" cy="2539378"/>
          </a:xfrm>
        </p:grpSpPr>
        <p:sp>
          <p:nvSpPr>
            <p:cNvPr id="13" name="Rectangle 12">
              <a:extLst>
                <a:ext uri="{FF2B5EF4-FFF2-40B4-BE49-F238E27FC236}">
                  <a16:creationId xmlns:a16="http://schemas.microsoft.com/office/drawing/2014/main" id="{7852E295-BFA3-462E-95F0-744C113EFE8A}"/>
                </a:ext>
              </a:extLst>
            </p:cNvPr>
            <p:cNvSpPr/>
            <p:nvPr/>
          </p:nvSpPr>
          <p:spPr>
            <a:xfrm>
              <a:off x="276969" y="3056738"/>
              <a:ext cx="8476204" cy="2539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AE12D5-4339-43EC-9E94-6BC3E5AFA408}"/>
                </a:ext>
              </a:extLst>
            </p:cNvPr>
            <p:cNvPicPr>
              <a:picLocks noChangeAspect="1"/>
            </p:cNvPicPr>
            <p:nvPr/>
          </p:nvPicPr>
          <p:blipFill>
            <a:blip r:embed="rId4"/>
            <a:stretch>
              <a:fillRect/>
            </a:stretch>
          </p:blipFill>
          <p:spPr>
            <a:xfrm>
              <a:off x="372878" y="3122057"/>
              <a:ext cx="8282028" cy="2387072"/>
            </a:xfrm>
            <a:prstGeom prst="rect">
              <a:avLst/>
            </a:prstGeom>
          </p:spPr>
        </p:pic>
      </p:grpSp>
      <p:grpSp>
        <p:nvGrpSpPr>
          <p:cNvPr id="22" name="Group 21">
            <a:extLst>
              <a:ext uri="{FF2B5EF4-FFF2-40B4-BE49-F238E27FC236}">
                <a16:creationId xmlns:a16="http://schemas.microsoft.com/office/drawing/2014/main" id="{352267AD-0529-467D-99AD-537D0C51C60B}"/>
              </a:ext>
            </a:extLst>
          </p:cNvPr>
          <p:cNvGrpSpPr/>
          <p:nvPr/>
        </p:nvGrpSpPr>
        <p:grpSpPr>
          <a:xfrm>
            <a:off x="9050638" y="3052607"/>
            <a:ext cx="1741203" cy="1649054"/>
            <a:chOff x="9083007" y="3150714"/>
            <a:chExt cx="1741203" cy="1649054"/>
          </a:xfrm>
        </p:grpSpPr>
        <p:sp>
          <p:nvSpPr>
            <p:cNvPr id="21" name="Rectangle 20">
              <a:extLst>
                <a:ext uri="{FF2B5EF4-FFF2-40B4-BE49-F238E27FC236}">
                  <a16:creationId xmlns:a16="http://schemas.microsoft.com/office/drawing/2014/main" id="{81001841-7F96-4752-9D68-8D699C3F53FD}"/>
                </a:ext>
              </a:extLst>
            </p:cNvPr>
            <p:cNvSpPr/>
            <p:nvPr/>
          </p:nvSpPr>
          <p:spPr>
            <a:xfrm>
              <a:off x="9083007" y="3150714"/>
              <a:ext cx="1741203" cy="1649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454E3E-C1C1-41E7-8CFF-7949282E1631}"/>
                </a:ext>
              </a:extLst>
            </p:cNvPr>
            <p:cNvPicPr>
              <a:picLocks noChangeAspect="1"/>
            </p:cNvPicPr>
            <p:nvPr/>
          </p:nvPicPr>
          <p:blipFill rotWithShape="1">
            <a:blip r:embed="rId5"/>
            <a:srcRect t="10732" r="14275" b="8176"/>
            <a:stretch/>
          </p:blipFill>
          <p:spPr>
            <a:xfrm>
              <a:off x="9189720" y="3213048"/>
              <a:ext cx="1543050" cy="1556970"/>
            </a:xfrm>
            <a:prstGeom prst="rect">
              <a:avLst/>
            </a:prstGeom>
          </p:spPr>
        </p:pic>
      </p:grpSp>
      <p:grpSp>
        <p:nvGrpSpPr>
          <p:cNvPr id="26" name="Group 25">
            <a:extLst>
              <a:ext uri="{FF2B5EF4-FFF2-40B4-BE49-F238E27FC236}">
                <a16:creationId xmlns:a16="http://schemas.microsoft.com/office/drawing/2014/main" id="{705B190F-44D4-4D00-BE3D-AFD2D04392F5}"/>
              </a:ext>
            </a:extLst>
          </p:cNvPr>
          <p:cNvGrpSpPr/>
          <p:nvPr/>
        </p:nvGrpSpPr>
        <p:grpSpPr>
          <a:xfrm>
            <a:off x="265393" y="428755"/>
            <a:ext cx="11038877" cy="2539378"/>
            <a:chOff x="265393" y="428755"/>
            <a:chExt cx="11038877" cy="2539378"/>
          </a:xfrm>
        </p:grpSpPr>
        <p:sp>
          <p:nvSpPr>
            <p:cNvPr id="25" name="Rectangle 24">
              <a:extLst>
                <a:ext uri="{FF2B5EF4-FFF2-40B4-BE49-F238E27FC236}">
                  <a16:creationId xmlns:a16="http://schemas.microsoft.com/office/drawing/2014/main" id="{741EB167-C097-4ABF-B579-1D3CA75115FB}"/>
                </a:ext>
              </a:extLst>
            </p:cNvPr>
            <p:cNvSpPr/>
            <p:nvPr/>
          </p:nvSpPr>
          <p:spPr>
            <a:xfrm>
              <a:off x="265393" y="428755"/>
              <a:ext cx="11038877" cy="2539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46960B7-D79D-494F-B8B7-15989EBBA052}"/>
                </a:ext>
              </a:extLst>
            </p:cNvPr>
            <p:cNvPicPr>
              <a:picLocks noChangeAspect="1"/>
            </p:cNvPicPr>
            <p:nvPr/>
          </p:nvPicPr>
          <p:blipFill>
            <a:blip r:embed="rId6"/>
            <a:stretch>
              <a:fillRect/>
            </a:stretch>
          </p:blipFill>
          <p:spPr>
            <a:xfrm>
              <a:off x="350208" y="494210"/>
              <a:ext cx="10869246" cy="2436954"/>
            </a:xfrm>
            <a:prstGeom prst="rect">
              <a:avLst/>
            </a:prstGeom>
          </p:spPr>
        </p:pic>
      </p:grpSp>
      <p:sp>
        <p:nvSpPr>
          <p:cNvPr id="7" name="Rectangle 6">
            <a:extLst>
              <a:ext uri="{FF2B5EF4-FFF2-40B4-BE49-F238E27FC236}">
                <a16:creationId xmlns:a16="http://schemas.microsoft.com/office/drawing/2014/main" id="{C7724643-A9FC-459A-8634-FBBC9B24A52A}"/>
              </a:ext>
            </a:extLst>
          </p:cNvPr>
          <p:cNvSpPr/>
          <p:nvPr/>
        </p:nvSpPr>
        <p:spPr>
          <a:xfrm>
            <a:off x="3569689" y="5877521"/>
            <a:ext cx="5258363"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solidFill>
                  <a:srgbClr val="C8C6BD"/>
                </a:solidFill>
                <a:effectLst>
                  <a:innerShdw blurRad="177800">
                    <a:schemeClr val="accent3">
                      <a:lumMod val="50000"/>
                    </a:schemeClr>
                  </a:innerShdw>
                </a:effectLst>
                <a:latin typeface="Gadugi" panose="020B0502040204020203" pitchFamily="34" charset="0"/>
                <a:ea typeface="Gadugi" panose="020B0502040204020203" pitchFamily="34" charset="0"/>
              </a:rPr>
              <a:t>https://aspnetboilerplate.com</a:t>
            </a:r>
          </a:p>
        </p:txBody>
      </p:sp>
      <p:sp>
        <p:nvSpPr>
          <p:cNvPr id="2" name="Oval 1">
            <a:extLst>
              <a:ext uri="{FF2B5EF4-FFF2-40B4-BE49-F238E27FC236}">
                <a16:creationId xmlns:a16="http://schemas.microsoft.com/office/drawing/2014/main" id="{F7874A73-53C9-4587-A19C-F92EE67DEB44}"/>
              </a:ext>
            </a:extLst>
          </p:cNvPr>
          <p:cNvSpPr/>
          <p:nvPr/>
        </p:nvSpPr>
        <p:spPr>
          <a:xfrm>
            <a:off x="9189720" y="1440180"/>
            <a:ext cx="1463040" cy="849639"/>
          </a:xfrm>
          <a:custGeom>
            <a:avLst/>
            <a:gdLst>
              <a:gd name="connsiteX0" fmla="*/ 0 w 1463040"/>
              <a:gd name="connsiteY0" fmla="*/ 424820 h 849639"/>
              <a:gd name="connsiteX1" fmla="*/ 731520 w 1463040"/>
              <a:gd name="connsiteY1" fmla="*/ 0 h 849639"/>
              <a:gd name="connsiteX2" fmla="*/ 1463040 w 1463040"/>
              <a:gd name="connsiteY2" fmla="*/ 424820 h 849639"/>
              <a:gd name="connsiteX3" fmla="*/ 731520 w 1463040"/>
              <a:gd name="connsiteY3" fmla="*/ 849640 h 849639"/>
              <a:gd name="connsiteX4" fmla="*/ 0 w 1463040"/>
              <a:gd name="connsiteY4" fmla="*/ 424820 h 8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849639" extrusionOk="0">
                <a:moveTo>
                  <a:pt x="0" y="424820"/>
                </a:moveTo>
                <a:cubicBezTo>
                  <a:pt x="-54323" y="156691"/>
                  <a:pt x="276625" y="19099"/>
                  <a:pt x="731520" y="0"/>
                </a:cubicBezTo>
                <a:cubicBezTo>
                  <a:pt x="1154088" y="3908"/>
                  <a:pt x="1415098" y="191722"/>
                  <a:pt x="1463040" y="424820"/>
                </a:cubicBezTo>
                <a:cubicBezTo>
                  <a:pt x="1382973" y="737632"/>
                  <a:pt x="1123265" y="917415"/>
                  <a:pt x="731520" y="849640"/>
                </a:cubicBezTo>
                <a:cubicBezTo>
                  <a:pt x="319667" y="845347"/>
                  <a:pt x="14768" y="666498"/>
                  <a:pt x="0" y="424820"/>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8CB8DBB-B096-4932-9868-FBDD414C1E61}"/>
              </a:ext>
            </a:extLst>
          </p:cNvPr>
          <p:cNvSpPr/>
          <p:nvPr/>
        </p:nvSpPr>
        <p:spPr>
          <a:xfrm>
            <a:off x="6461420" y="4219317"/>
            <a:ext cx="1405890" cy="774603"/>
          </a:xfrm>
          <a:custGeom>
            <a:avLst/>
            <a:gdLst>
              <a:gd name="connsiteX0" fmla="*/ 0 w 1405890"/>
              <a:gd name="connsiteY0" fmla="*/ 387302 h 774603"/>
              <a:gd name="connsiteX1" fmla="*/ 702945 w 1405890"/>
              <a:gd name="connsiteY1" fmla="*/ 0 h 774603"/>
              <a:gd name="connsiteX2" fmla="*/ 1405890 w 1405890"/>
              <a:gd name="connsiteY2" fmla="*/ 387302 h 774603"/>
              <a:gd name="connsiteX3" fmla="*/ 702945 w 1405890"/>
              <a:gd name="connsiteY3" fmla="*/ 774604 h 774603"/>
              <a:gd name="connsiteX4" fmla="*/ 0 w 1405890"/>
              <a:gd name="connsiteY4" fmla="*/ 387302 h 77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890" h="774603" extrusionOk="0">
                <a:moveTo>
                  <a:pt x="0" y="387302"/>
                </a:moveTo>
                <a:cubicBezTo>
                  <a:pt x="-32553" y="153322"/>
                  <a:pt x="275429" y="14746"/>
                  <a:pt x="702945" y="0"/>
                </a:cubicBezTo>
                <a:cubicBezTo>
                  <a:pt x="1138530" y="9970"/>
                  <a:pt x="1377928" y="174290"/>
                  <a:pt x="1405890" y="387302"/>
                </a:cubicBezTo>
                <a:cubicBezTo>
                  <a:pt x="1337921" y="667579"/>
                  <a:pt x="1074386" y="867380"/>
                  <a:pt x="702945" y="774604"/>
                </a:cubicBezTo>
                <a:cubicBezTo>
                  <a:pt x="277842" y="754428"/>
                  <a:pt x="42576" y="621546"/>
                  <a:pt x="0" y="387302"/>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2AAC16C6-0E26-4024-811F-5CF45270F2F2}"/>
              </a:ext>
            </a:extLst>
          </p:cNvPr>
          <p:cNvGrpSpPr/>
          <p:nvPr/>
        </p:nvGrpSpPr>
        <p:grpSpPr>
          <a:xfrm>
            <a:off x="9048101" y="4780191"/>
            <a:ext cx="2817321" cy="1649054"/>
            <a:chOff x="9048101" y="4780191"/>
            <a:chExt cx="2817321" cy="1649054"/>
          </a:xfrm>
        </p:grpSpPr>
        <p:sp>
          <p:nvSpPr>
            <p:cNvPr id="23" name="Rectangle 22">
              <a:extLst>
                <a:ext uri="{FF2B5EF4-FFF2-40B4-BE49-F238E27FC236}">
                  <a16:creationId xmlns:a16="http://schemas.microsoft.com/office/drawing/2014/main" id="{445F426C-C8BA-4453-86DA-0C0EEC4DADAC}"/>
                </a:ext>
              </a:extLst>
            </p:cNvPr>
            <p:cNvSpPr/>
            <p:nvPr/>
          </p:nvSpPr>
          <p:spPr>
            <a:xfrm>
              <a:off x="9048101" y="4780191"/>
              <a:ext cx="2817321" cy="1649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421BE3E-F134-41AC-AF9E-21A0550B8B72}"/>
                </a:ext>
              </a:extLst>
            </p:cNvPr>
            <p:cNvPicPr>
              <a:picLocks noChangeAspect="1"/>
            </p:cNvPicPr>
            <p:nvPr/>
          </p:nvPicPr>
          <p:blipFill>
            <a:blip r:embed="rId7"/>
            <a:stretch>
              <a:fillRect/>
            </a:stretch>
          </p:blipFill>
          <p:spPr>
            <a:xfrm>
              <a:off x="9114501" y="4856796"/>
              <a:ext cx="2669829" cy="1492228"/>
            </a:xfrm>
            <a:prstGeom prst="rect">
              <a:avLst/>
            </a:prstGeom>
          </p:spPr>
        </p:pic>
      </p:grpSp>
      <p:sp>
        <p:nvSpPr>
          <p:cNvPr id="19" name="Freeform: Shape 18">
            <a:extLst>
              <a:ext uri="{FF2B5EF4-FFF2-40B4-BE49-F238E27FC236}">
                <a16:creationId xmlns:a16="http://schemas.microsoft.com/office/drawing/2014/main" id="{E6A8D1FE-0973-4F5A-A447-904784E1AF2E}"/>
              </a:ext>
            </a:extLst>
          </p:cNvPr>
          <p:cNvSpPr/>
          <p:nvPr/>
        </p:nvSpPr>
        <p:spPr>
          <a:xfrm>
            <a:off x="9078511" y="4960620"/>
            <a:ext cx="1440180" cy="225963"/>
          </a:xfrm>
          <a:custGeom>
            <a:avLst/>
            <a:gdLst>
              <a:gd name="connsiteX0" fmla="*/ 0 w 1383030"/>
              <a:gd name="connsiteY0" fmla="*/ 45720 h 214113"/>
              <a:gd name="connsiteX1" fmla="*/ 480060 w 1383030"/>
              <a:gd name="connsiteY1" fmla="*/ 205740 h 214113"/>
              <a:gd name="connsiteX2" fmla="*/ 1131570 w 1383030"/>
              <a:gd name="connsiteY2" fmla="*/ 171450 h 214113"/>
              <a:gd name="connsiteX3" fmla="*/ 1383030 w 1383030"/>
              <a:gd name="connsiteY3" fmla="*/ 0 h 214113"/>
            </a:gdLst>
            <a:ahLst/>
            <a:cxnLst>
              <a:cxn ang="0">
                <a:pos x="connsiteX0" y="connsiteY0"/>
              </a:cxn>
              <a:cxn ang="0">
                <a:pos x="connsiteX1" y="connsiteY1"/>
              </a:cxn>
              <a:cxn ang="0">
                <a:pos x="connsiteX2" y="connsiteY2"/>
              </a:cxn>
              <a:cxn ang="0">
                <a:pos x="connsiteX3" y="connsiteY3"/>
              </a:cxn>
            </a:cxnLst>
            <a:rect l="l" t="t" r="r" b="b"/>
            <a:pathLst>
              <a:path w="1383030" h="214113">
                <a:moveTo>
                  <a:pt x="0" y="45720"/>
                </a:moveTo>
                <a:cubicBezTo>
                  <a:pt x="145732" y="115252"/>
                  <a:pt x="291465" y="184785"/>
                  <a:pt x="480060" y="205740"/>
                </a:cubicBezTo>
                <a:cubicBezTo>
                  <a:pt x="668655" y="226695"/>
                  <a:pt x="981075" y="205740"/>
                  <a:pt x="1131570" y="171450"/>
                </a:cubicBezTo>
                <a:cubicBezTo>
                  <a:pt x="1282065" y="137160"/>
                  <a:pt x="1346835" y="24765"/>
                  <a:pt x="138303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C99CF25-61BF-44B5-8B88-95A5B49C8B59}"/>
              </a:ext>
            </a:extLst>
          </p:cNvPr>
          <p:cNvSpPr/>
          <p:nvPr/>
        </p:nvSpPr>
        <p:spPr>
          <a:xfrm>
            <a:off x="9114501" y="4093605"/>
            <a:ext cx="1382412" cy="752478"/>
          </a:xfrm>
          <a:custGeom>
            <a:avLst/>
            <a:gdLst>
              <a:gd name="connsiteX0" fmla="*/ 0 w 1382412"/>
              <a:gd name="connsiteY0" fmla="*/ 376239 h 752478"/>
              <a:gd name="connsiteX1" fmla="*/ 691206 w 1382412"/>
              <a:gd name="connsiteY1" fmla="*/ 0 h 752478"/>
              <a:gd name="connsiteX2" fmla="*/ 1382412 w 1382412"/>
              <a:gd name="connsiteY2" fmla="*/ 376239 h 752478"/>
              <a:gd name="connsiteX3" fmla="*/ 691206 w 1382412"/>
              <a:gd name="connsiteY3" fmla="*/ 752478 h 752478"/>
              <a:gd name="connsiteX4" fmla="*/ 0 w 1382412"/>
              <a:gd name="connsiteY4" fmla="*/ 376239 h 752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12" h="752478" extrusionOk="0">
                <a:moveTo>
                  <a:pt x="0" y="376239"/>
                </a:moveTo>
                <a:cubicBezTo>
                  <a:pt x="-43627" y="141538"/>
                  <a:pt x="214901" y="35491"/>
                  <a:pt x="691206" y="0"/>
                </a:cubicBezTo>
                <a:cubicBezTo>
                  <a:pt x="1117372" y="9352"/>
                  <a:pt x="1351211" y="169440"/>
                  <a:pt x="1382412" y="376239"/>
                </a:cubicBezTo>
                <a:cubicBezTo>
                  <a:pt x="1330065" y="635150"/>
                  <a:pt x="1061278" y="816986"/>
                  <a:pt x="691206" y="752478"/>
                </a:cubicBezTo>
                <a:cubicBezTo>
                  <a:pt x="255182" y="722780"/>
                  <a:pt x="22069" y="594575"/>
                  <a:pt x="0" y="376239"/>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210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par>
                                <p:cTn id="25" presetID="21" presetClass="entr" presetSubtype="1" fill="hold" grpId="0" nodeType="withEffect">
                                  <p:stCondLst>
                                    <p:cond delay="40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7C6A9A3-3E3B-4E20-B166-0DCDCCF317FA}"/>
              </a:ext>
            </a:extLst>
          </p:cNvPr>
          <p:cNvPicPr>
            <a:picLocks noChangeAspect="1"/>
          </p:cNvPicPr>
          <p:nvPr/>
        </p:nvPicPr>
        <p:blipFill>
          <a:blip r:embed="rId4"/>
          <a:stretch>
            <a:fillRect/>
          </a:stretch>
        </p:blipFill>
        <p:spPr>
          <a:xfrm>
            <a:off x="5259502" y="967576"/>
            <a:ext cx="1925069" cy="774138"/>
          </a:xfrm>
          <a:prstGeom prst="rect">
            <a:avLst/>
          </a:prstGeom>
        </p:spPr>
      </p:pic>
      <p:pic>
        <p:nvPicPr>
          <p:cNvPr id="5" name="Picture 4">
            <a:extLst>
              <a:ext uri="{FF2B5EF4-FFF2-40B4-BE49-F238E27FC236}">
                <a16:creationId xmlns:a16="http://schemas.microsoft.com/office/drawing/2014/main" id="{E89F50EF-992F-423D-8CCA-BAC38A0A855B}"/>
              </a:ext>
            </a:extLst>
          </p:cNvPr>
          <p:cNvPicPr>
            <a:picLocks noChangeAspect="1"/>
          </p:cNvPicPr>
          <p:nvPr/>
        </p:nvPicPr>
        <p:blipFill rotWithShape="1">
          <a:blip r:embed="rId5"/>
          <a:srcRect t="13062" b="5627"/>
          <a:stretch/>
        </p:blipFill>
        <p:spPr>
          <a:xfrm>
            <a:off x="642257" y="1727200"/>
            <a:ext cx="10907486" cy="4811386"/>
          </a:xfrm>
          <a:prstGeom prst="rect">
            <a:avLst/>
          </a:prstGeom>
        </p:spPr>
      </p:pic>
      <p:pic>
        <p:nvPicPr>
          <p:cNvPr id="28" name="Picture 27">
            <a:extLst>
              <a:ext uri="{FF2B5EF4-FFF2-40B4-BE49-F238E27FC236}">
                <a16:creationId xmlns:a16="http://schemas.microsoft.com/office/drawing/2014/main" id="{802E3990-E5D3-4D82-9776-BFC1434EBC23}"/>
              </a:ext>
            </a:extLst>
          </p:cNvPr>
          <p:cNvPicPr>
            <a:picLocks noChangeAspect="1"/>
          </p:cNvPicPr>
          <p:nvPr/>
        </p:nvPicPr>
        <p:blipFill rotWithShape="1">
          <a:blip r:embed="rId6"/>
          <a:srcRect l="946" t="14616" r="903" b="14388"/>
          <a:stretch/>
        </p:blipFill>
        <p:spPr>
          <a:xfrm>
            <a:off x="642257" y="421012"/>
            <a:ext cx="11059886" cy="595087"/>
          </a:xfrm>
          <a:prstGeom prst="rect">
            <a:avLst/>
          </a:prstGeom>
        </p:spPr>
      </p:pic>
      <p:sp>
        <p:nvSpPr>
          <p:cNvPr id="29" name="Rectangle: Rounded Corners 28">
            <a:extLst>
              <a:ext uri="{FF2B5EF4-FFF2-40B4-BE49-F238E27FC236}">
                <a16:creationId xmlns:a16="http://schemas.microsoft.com/office/drawing/2014/main" id="{F65B0C8F-97C6-4FE2-AD5C-40CF93E71A50}"/>
              </a:ext>
            </a:extLst>
          </p:cNvPr>
          <p:cNvSpPr/>
          <p:nvPr/>
        </p:nvSpPr>
        <p:spPr>
          <a:xfrm>
            <a:off x="348343" y="304900"/>
            <a:ext cx="11495314" cy="6248200"/>
          </a:xfrm>
          <a:prstGeom prst="roundRect">
            <a:avLst>
              <a:gd name="adj" fmla="val 6214"/>
            </a:avLst>
          </a:prstGeom>
          <a:noFill/>
          <a:ln w="1905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AFA8B7D-7EB5-4562-8870-A821F1197170}"/>
              </a:ext>
            </a:extLst>
          </p:cNvPr>
          <p:cNvSpPr/>
          <p:nvPr/>
        </p:nvSpPr>
        <p:spPr>
          <a:xfrm>
            <a:off x="642257" y="1016099"/>
            <a:ext cx="2376714" cy="5332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n>
                <a:solidFill>
                  <a:schemeClr val="bg1"/>
                </a:solidFill>
              </a:ln>
            </a:endParaRPr>
          </a:p>
        </p:txBody>
      </p:sp>
    </p:spTree>
    <p:extLst>
      <p:ext uri="{BB962C8B-B14F-4D97-AF65-F5344CB8AC3E}">
        <p14:creationId xmlns:p14="http://schemas.microsoft.com/office/powerpoint/2010/main" val="48656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EEE99A-119D-43A6-B8A7-A91AE7560762}"/>
              </a:ext>
            </a:extLst>
          </p:cNvPr>
          <p:cNvPicPr>
            <a:picLocks noChangeAspect="1"/>
          </p:cNvPicPr>
          <p:nvPr/>
        </p:nvPicPr>
        <p:blipFill rotWithShape="1">
          <a:blip r:embed="rId4"/>
          <a:srcRect r="278"/>
          <a:stretch/>
        </p:blipFill>
        <p:spPr>
          <a:xfrm>
            <a:off x="306401" y="510466"/>
            <a:ext cx="11579198" cy="5367055"/>
          </a:xfrm>
          <a:prstGeom prst="rect">
            <a:avLst/>
          </a:prstGeom>
          <a:ln>
            <a:noFill/>
          </a:ln>
          <a:effectLst>
            <a:outerShdw blurRad="292100" dist="139700" dir="2700000" algn="tl" rotWithShape="0">
              <a:srgbClr val="333333">
                <a:alpha val="65000"/>
              </a:srgbClr>
            </a:outerShdw>
          </a:effectLst>
        </p:spPr>
      </p:pic>
      <p:sp>
        <p:nvSpPr>
          <p:cNvPr id="3" name="Rectangle 2">
            <a:extLst>
              <a:ext uri="{FF2B5EF4-FFF2-40B4-BE49-F238E27FC236}">
                <a16:creationId xmlns:a16="http://schemas.microsoft.com/office/drawing/2014/main" id="{23F7AF36-97AF-4459-8E01-E8F1E7FFF9B6}"/>
              </a:ext>
            </a:extLst>
          </p:cNvPr>
          <p:cNvSpPr/>
          <p:nvPr/>
        </p:nvSpPr>
        <p:spPr>
          <a:xfrm>
            <a:off x="4094291" y="5983054"/>
            <a:ext cx="4254883"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solidFill>
                  <a:srgbClr val="00BB77"/>
                </a:solidFill>
                <a:effectLst>
                  <a:innerShdw blurRad="177800">
                    <a:schemeClr val="accent3">
                      <a:lumMod val="50000"/>
                    </a:schemeClr>
                  </a:innerShdw>
                </a:effectLst>
                <a:latin typeface="Gadugi" panose="020B0502040204020203" pitchFamily="34" charset="0"/>
                <a:ea typeface="Gadugi" panose="020B0502040204020203" pitchFamily="34" charset="0"/>
              </a:rPr>
              <a:t>https://AspnetZero.com</a:t>
            </a:r>
          </a:p>
        </p:txBody>
      </p:sp>
      <p:pic>
        <p:nvPicPr>
          <p:cNvPr id="4" name="Picture 3">
            <a:extLst>
              <a:ext uri="{FF2B5EF4-FFF2-40B4-BE49-F238E27FC236}">
                <a16:creationId xmlns:a16="http://schemas.microsoft.com/office/drawing/2014/main" id="{FBE939C2-13CB-468B-A1DF-34871C83232A}"/>
              </a:ext>
            </a:extLst>
          </p:cNvPr>
          <p:cNvPicPr>
            <a:picLocks noChangeAspect="1"/>
          </p:cNvPicPr>
          <p:nvPr/>
        </p:nvPicPr>
        <p:blipFill>
          <a:blip r:embed="rId5"/>
          <a:stretch>
            <a:fillRect/>
          </a:stretch>
        </p:blipFill>
        <p:spPr>
          <a:xfrm>
            <a:off x="1418305" y="885208"/>
            <a:ext cx="9606856" cy="4617569"/>
          </a:xfrm>
          <a:prstGeom prst="rect">
            <a:avLst/>
          </a:prstGeom>
          <a:ln>
            <a:noFill/>
          </a:ln>
          <a:effectLst>
            <a:softEdge rad="112500"/>
          </a:effectLst>
        </p:spPr>
      </p:pic>
    </p:spTree>
    <p:extLst>
      <p:ext uri="{BB962C8B-B14F-4D97-AF65-F5344CB8AC3E}">
        <p14:creationId xmlns:p14="http://schemas.microsoft.com/office/powerpoint/2010/main" val="27991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1000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1A30DEE-653B-4EA6-990F-01D2DAC60500}"/>
              </a:ext>
            </a:extLst>
          </p:cNvPr>
          <p:cNvGrpSpPr/>
          <p:nvPr/>
        </p:nvGrpSpPr>
        <p:grpSpPr>
          <a:xfrm>
            <a:off x="424815" y="567869"/>
            <a:ext cx="8328660" cy="5722262"/>
            <a:chOff x="1706880" y="567869"/>
            <a:chExt cx="8328660" cy="5722262"/>
          </a:xfrm>
        </p:grpSpPr>
        <p:pic>
          <p:nvPicPr>
            <p:cNvPr id="7" name="Picture 6">
              <a:extLst>
                <a:ext uri="{FF2B5EF4-FFF2-40B4-BE49-F238E27FC236}">
                  <a16:creationId xmlns:a16="http://schemas.microsoft.com/office/drawing/2014/main" id="{4AC1FD97-E839-41A6-8C90-4AE7B73CC8FE}"/>
                </a:ext>
              </a:extLst>
            </p:cNvPr>
            <p:cNvPicPr>
              <a:picLocks noChangeAspect="1"/>
            </p:cNvPicPr>
            <p:nvPr/>
          </p:nvPicPr>
          <p:blipFill rotWithShape="1">
            <a:blip r:embed="rId4"/>
            <a:srcRect b="23201"/>
            <a:stretch/>
          </p:blipFill>
          <p:spPr>
            <a:xfrm>
              <a:off x="1706880" y="1864996"/>
              <a:ext cx="5356344" cy="3480728"/>
            </a:xfrm>
            <a:prstGeom prst="rect">
              <a:avLst/>
            </a:prstGeom>
            <a:ln>
              <a:noFill/>
            </a:ln>
            <a:effectLst>
              <a:softEdge rad="112500"/>
            </a:effectLst>
          </p:spPr>
        </p:pic>
        <p:pic>
          <p:nvPicPr>
            <p:cNvPr id="9" name="Picture 8">
              <a:extLst>
                <a:ext uri="{FF2B5EF4-FFF2-40B4-BE49-F238E27FC236}">
                  <a16:creationId xmlns:a16="http://schemas.microsoft.com/office/drawing/2014/main" id="{CC19E36E-EC33-4329-A957-38C1FB49F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940" y="567869"/>
              <a:ext cx="8229600" cy="1157287"/>
            </a:xfrm>
            <a:prstGeom prst="rect">
              <a:avLst/>
            </a:prstGeom>
          </p:spPr>
        </p:pic>
        <p:sp>
          <p:nvSpPr>
            <p:cNvPr id="4" name="Rectangle 3">
              <a:extLst>
                <a:ext uri="{FF2B5EF4-FFF2-40B4-BE49-F238E27FC236}">
                  <a16:creationId xmlns:a16="http://schemas.microsoft.com/office/drawing/2014/main" id="{6AC374C8-0D00-4E49-BD04-E8A136A6B160}"/>
                </a:ext>
              </a:extLst>
            </p:cNvPr>
            <p:cNvSpPr/>
            <p:nvPr/>
          </p:nvSpPr>
          <p:spPr>
            <a:xfrm>
              <a:off x="1805940" y="5766911"/>
              <a:ext cx="2536272" cy="523220"/>
            </a:xfrm>
            <a:prstGeom prst="rect">
              <a:avLst/>
            </a:prstGeom>
            <a:noFill/>
          </p:spPr>
          <p:txBody>
            <a:bodyPr wrap="none" lIns="91440" tIns="45720" rIns="91440" bIns="45720">
              <a:spAutoFit/>
            </a:bodyPr>
            <a:lstStyle/>
            <a:p>
              <a:pPr algn="ctr"/>
              <a:r>
                <a:rPr lang="en-US" sz="2800" b="1" dirty="0">
                  <a:ln w="12700">
                    <a:noFill/>
                    <a:prstDash val="solid"/>
                  </a:ln>
                  <a:solidFill>
                    <a:srgbClr val="7030A0"/>
                  </a:solidFill>
                  <a:effectLst>
                    <a:innerShdw blurRad="177800">
                      <a:schemeClr val="accent3">
                        <a:lumMod val="50000"/>
                      </a:schemeClr>
                    </a:innerShdw>
                  </a:effectLst>
                  <a:latin typeface="Gadugi" panose="020B0502040204020203" pitchFamily="34" charset="0"/>
                  <a:ea typeface="Gadugi" panose="020B0502040204020203" pitchFamily="34" charset="0"/>
                </a:rPr>
                <a:t>https://abp.io</a:t>
              </a:r>
            </a:p>
          </p:txBody>
        </p:sp>
      </p:grpSp>
      <p:grpSp>
        <p:nvGrpSpPr>
          <p:cNvPr id="17" name="Group 16">
            <a:extLst>
              <a:ext uri="{FF2B5EF4-FFF2-40B4-BE49-F238E27FC236}">
                <a16:creationId xmlns:a16="http://schemas.microsoft.com/office/drawing/2014/main" id="{22AD8C58-227C-43D9-B2FA-4DF116336E05}"/>
              </a:ext>
            </a:extLst>
          </p:cNvPr>
          <p:cNvGrpSpPr/>
          <p:nvPr/>
        </p:nvGrpSpPr>
        <p:grpSpPr>
          <a:xfrm>
            <a:off x="5830174" y="1850519"/>
            <a:ext cx="5937012" cy="4157667"/>
            <a:chOff x="5830173" y="1850519"/>
            <a:chExt cx="6203677" cy="4157667"/>
          </a:xfrm>
        </p:grpSpPr>
        <p:sp>
          <p:nvSpPr>
            <p:cNvPr id="13" name="TextBox 12">
              <a:extLst>
                <a:ext uri="{FF2B5EF4-FFF2-40B4-BE49-F238E27FC236}">
                  <a16:creationId xmlns:a16="http://schemas.microsoft.com/office/drawing/2014/main" id="{01E8D7B4-6163-4C22-981D-37F5CC228284}"/>
                </a:ext>
              </a:extLst>
            </p:cNvPr>
            <p:cNvSpPr txBox="1"/>
            <p:nvPr/>
          </p:nvSpPr>
          <p:spPr>
            <a:xfrm>
              <a:off x="8595325" y="2054465"/>
              <a:ext cx="3438525" cy="3785652"/>
            </a:xfrm>
            <a:prstGeom prst="rect">
              <a:avLst/>
            </a:prstGeom>
            <a:noFill/>
          </p:spPr>
          <p:txBody>
            <a:bodyPr wrap="square">
              <a:spAutoFit/>
            </a:bodyPr>
            <a:lstStyle/>
            <a:p>
              <a:pPr>
                <a:buClr>
                  <a:schemeClr val="bg1">
                    <a:lumMod val="50000"/>
                  </a:schemeClr>
                </a:buClr>
              </a:pPr>
              <a:r>
                <a:rPr lang="en-US" sz="1600" dirty="0">
                  <a:latin typeface="Euclid Circular B" panose="020B0504000000000000" pitchFamily="34" charset="0"/>
                  <a:ea typeface="Euclid Circular B" panose="020B0504000000000000" pitchFamily="34" charset="0"/>
                </a:rPr>
                <a:t>Background Jobs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DDD Infrastructure</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Auto REST APIs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Dynamic Client Proxies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Multiple Database Providers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Data filtering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Test Infrastructure</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Audit Logging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Object to Object Mapping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Email &amp; SMS Abstractions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Localization</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Setting Management</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Extension Methods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Aspect Oriented Programming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Dependency Injection</a:t>
              </a:r>
            </a:p>
          </p:txBody>
        </p:sp>
        <p:grpSp>
          <p:nvGrpSpPr>
            <p:cNvPr id="16" name="Group 15">
              <a:extLst>
                <a:ext uri="{FF2B5EF4-FFF2-40B4-BE49-F238E27FC236}">
                  <a16:creationId xmlns:a16="http://schemas.microsoft.com/office/drawing/2014/main" id="{A8DF4E45-C3FE-42DD-91E4-15B0727738BF}"/>
                </a:ext>
              </a:extLst>
            </p:cNvPr>
            <p:cNvGrpSpPr/>
            <p:nvPr/>
          </p:nvGrpSpPr>
          <p:grpSpPr>
            <a:xfrm>
              <a:off x="5830173" y="1850519"/>
              <a:ext cx="4498928" cy="4157667"/>
              <a:chOff x="5830173" y="1850519"/>
              <a:chExt cx="4498928" cy="4157667"/>
            </a:xfrm>
          </p:grpSpPr>
          <p:sp>
            <p:nvSpPr>
              <p:cNvPr id="5" name="TextBox 4">
                <a:extLst>
                  <a:ext uri="{FF2B5EF4-FFF2-40B4-BE49-F238E27FC236}">
                    <a16:creationId xmlns:a16="http://schemas.microsoft.com/office/drawing/2014/main" id="{5898B86C-1768-4E7A-B5C7-1C8846038402}"/>
                  </a:ext>
                </a:extLst>
              </p:cNvPr>
              <p:cNvSpPr txBox="1"/>
              <p:nvPr/>
            </p:nvSpPr>
            <p:spPr>
              <a:xfrm>
                <a:off x="5830173" y="2222534"/>
                <a:ext cx="3265170" cy="3785652"/>
              </a:xfrm>
              <a:prstGeom prst="rect">
                <a:avLst/>
              </a:prstGeom>
              <a:noFill/>
            </p:spPr>
            <p:txBody>
              <a:bodyPr wrap="square">
                <a:spAutoFit/>
              </a:bodyPr>
              <a:lstStyle/>
              <a:p>
                <a:pPr>
                  <a:buClr>
                    <a:schemeClr val="bg1">
                      <a:lumMod val="50000"/>
                    </a:schemeClr>
                  </a:buClr>
                </a:pPr>
                <a:r>
                  <a:rPr lang="en-US" sz="1600" dirty="0">
                    <a:latin typeface="Euclid Circular B" panose="020B0504000000000000" pitchFamily="34" charset="0"/>
                    <a:ea typeface="Euclid Circular B" panose="020B0504000000000000" pitchFamily="34" charset="0"/>
                  </a:rPr>
                  <a:t>Modularity</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Multi-Tenancy</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Bootstrap Tag Helpers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Dynamic Forms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Authentication</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Authorization</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Distributed Event Bus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BLOB Storing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Text Templating</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Tooling: ABP CLI</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Cross Cutting Concerns</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Bundling &amp; Minification</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Virtual File System</a:t>
                </a:r>
              </a:p>
              <a:p>
                <a:pPr>
                  <a:buClr>
                    <a:schemeClr val="bg1">
                      <a:lumMod val="50000"/>
                    </a:schemeClr>
                  </a:buClr>
                </a:pPr>
                <a:r>
                  <a:rPr lang="en-US" sz="1600" dirty="0">
                    <a:latin typeface="Euclid Circular B" panose="020B0504000000000000" pitchFamily="34" charset="0"/>
                    <a:ea typeface="Euclid Circular B" panose="020B0504000000000000" pitchFamily="34" charset="0"/>
                  </a:rPr>
                  <a:t>Theming</a:t>
                </a:r>
              </a:p>
              <a:p>
                <a:pPr>
                  <a:buClr>
                    <a:schemeClr val="bg1">
                      <a:lumMod val="50000"/>
                    </a:schemeClr>
                  </a:buClr>
                </a:pPr>
                <a:endParaRPr lang="en-US" sz="1600" dirty="0">
                  <a:latin typeface="Euclid Circular B" panose="020B0504000000000000" pitchFamily="34" charset="0"/>
                  <a:ea typeface="Euclid Circular B" panose="020B0504000000000000" pitchFamily="34" charset="0"/>
                </a:endParaRPr>
              </a:p>
            </p:txBody>
          </p:sp>
          <p:sp>
            <p:nvSpPr>
              <p:cNvPr id="15" name="TextBox 14">
                <a:extLst>
                  <a:ext uri="{FF2B5EF4-FFF2-40B4-BE49-F238E27FC236}">
                    <a16:creationId xmlns:a16="http://schemas.microsoft.com/office/drawing/2014/main" id="{86A0063D-23F4-49FF-9E6C-1A1F8084ABE8}"/>
                  </a:ext>
                </a:extLst>
              </p:cNvPr>
              <p:cNvSpPr txBox="1"/>
              <p:nvPr/>
            </p:nvSpPr>
            <p:spPr>
              <a:xfrm>
                <a:off x="5830173" y="1850519"/>
                <a:ext cx="4498928" cy="369332"/>
              </a:xfrm>
              <a:prstGeom prst="rect">
                <a:avLst/>
              </a:prstGeom>
              <a:noFill/>
            </p:spPr>
            <p:txBody>
              <a:bodyPr wrap="square">
                <a:spAutoFit/>
              </a:bodyPr>
              <a:lstStyle/>
              <a:p>
                <a:pPr>
                  <a:buClr>
                    <a:schemeClr val="bg1">
                      <a:lumMod val="50000"/>
                    </a:schemeClr>
                  </a:buClr>
                </a:pPr>
                <a:r>
                  <a:rPr lang="en-US" sz="1800" b="1" dirty="0">
                    <a:solidFill>
                      <a:schemeClr val="tx1">
                        <a:lumMod val="50000"/>
                        <a:lumOff val="50000"/>
                      </a:schemeClr>
                    </a:solidFill>
                    <a:latin typeface="Euclid Circular B" panose="020B0504000000000000" pitchFamily="34" charset="0"/>
                    <a:ea typeface="Euclid Circular B" panose="020B0504000000000000" pitchFamily="34" charset="0"/>
                  </a:rPr>
                  <a:t>Some of the features</a:t>
                </a:r>
              </a:p>
            </p:txBody>
          </p:sp>
        </p:grpSp>
      </p:grpSp>
    </p:spTree>
    <p:extLst>
      <p:ext uri="{BB962C8B-B14F-4D97-AF65-F5344CB8AC3E}">
        <p14:creationId xmlns:p14="http://schemas.microsoft.com/office/powerpoint/2010/main" val="27598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19E36E-EC33-4329-A957-38C1FB49F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69" y="375583"/>
            <a:ext cx="5715000" cy="803672"/>
          </a:xfrm>
          <a:prstGeom prst="rect">
            <a:avLst/>
          </a:prstGeom>
        </p:spPr>
      </p:pic>
      <p:pic>
        <p:nvPicPr>
          <p:cNvPr id="3" name="Picture 2">
            <a:extLst>
              <a:ext uri="{FF2B5EF4-FFF2-40B4-BE49-F238E27FC236}">
                <a16:creationId xmlns:a16="http://schemas.microsoft.com/office/drawing/2014/main" id="{73DC5598-56E4-4B81-A1DC-EC4CAED06368}"/>
              </a:ext>
            </a:extLst>
          </p:cNvPr>
          <p:cNvPicPr>
            <a:picLocks noChangeAspect="1"/>
          </p:cNvPicPr>
          <p:nvPr/>
        </p:nvPicPr>
        <p:blipFill>
          <a:blip r:embed="rId5"/>
          <a:stretch>
            <a:fillRect/>
          </a:stretch>
        </p:blipFill>
        <p:spPr>
          <a:xfrm>
            <a:off x="560069" y="1478518"/>
            <a:ext cx="10822799" cy="1950482"/>
          </a:xfrm>
          <a:prstGeom prst="rect">
            <a:avLst/>
          </a:prstGeom>
        </p:spPr>
      </p:pic>
      <p:pic>
        <p:nvPicPr>
          <p:cNvPr id="5" name="Picture 4">
            <a:extLst>
              <a:ext uri="{FF2B5EF4-FFF2-40B4-BE49-F238E27FC236}">
                <a16:creationId xmlns:a16="http://schemas.microsoft.com/office/drawing/2014/main" id="{54F610CC-BD9C-415E-ABDB-2A80BD092A39}"/>
              </a:ext>
            </a:extLst>
          </p:cNvPr>
          <p:cNvPicPr>
            <a:picLocks noChangeAspect="1"/>
          </p:cNvPicPr>
          <p:nvPr/>
        </p:nvPicPr>
        <p:blipFill rotWithShape="1">
          <a:blip r:embed="rId6"/>
          <a:srcRect b="5716"/>
          <a:stretch/>
        </p:blipFill>
        <p:spPr>
          <a:xfrm>
            <a:off x="560069" y="3429000"/>
            <a:ext cx="8705850" cy="3053417"/>
          </a:xfrm>
          <a:prstGeom prst="rect">
            <a:avLst/>
          </a:prstGeom>
        </p:spPr>
      </p:pic>
      <p:sp>
        <p:nvSpPr>
          <p:cNvPr id="6" name="Oval 5">
            <a:extLst>
              <a:ext uri="{FF2B5EF4-FFF2-40B4-BE49-F238E27FC236}">
                <a16:creationId xmlns:a16="http://schemas.microsoft.com/office/drawing/2014/main" id="{19349C2C-3798-41F6-9D15-82D2CD03FB83}"/>
              </a:ext>
            </a:extLst>
          </p:cNvPr>
          <p:cNvSpPr/>
          <p:nvPr/>
        </p:nvSpPr>
        <p:spPr>
          <a:xfrm>
            <a:off x="9349208" y="2705454"/>
            <a:ext cx="1463040" cy="849639"/>
          </a:xfrm>
          <a:custGeom>
            <a:avLst/>
            <a:gdLst>
              <a:gd name="connsiteX0" fmla="*/ 0 w 1463040"/>
              <a:gd name="connsiteY0" fmla="*/ 424820 h 849639"/>
              <a:gd name="connsiteX1" fmla="*/ 731520 w 1463040"/>
              <a:gd name="connsiteY1" fmla="*/ 0 h 849639"/>
              <a:gd name="connsiteX2" fmla="*/ 1463040 w 1463040"/>
              <a:gd name="connsiteY2" fmla="*/ 424820 h 849639"/>
              <a:gd name="connsiteX3" fmla="*/ 731520 w 1463040"/>
              <a:gd name="connsiteY3" fmla="*/ 849640 h 849639"/>
              <a:gd name="connsiteX4" fmla="*/ 0 w 1463040"/>
              <a:gd name="connsiteY4" fmla="*/ 424820 h 8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849639" extrusionOk="0">
                <a:moveTo>
                  <a:pt x="0" y="424820"/>
                </a:moveTo>
                <a:cubicBezTo>
                  <a:pt x="-54323" y="156691"/>
                  <a:pt x="276625" y="19099"/>
                  <a:pt x="731520" y="0"/>
                </a:cubicBezTo>
                <a:cubicBezTo>
                  <a:pt x="1154088" y="3908"/>
                  <a:pt x="1415098" y="191722"/>
                  <a:pt x="1463040" y="424820"/>
                </a:cubicBezTo>
                <a:cubicBezTo>
                  <a:pt x="1382973" y="737632"/>
                  <a:pt x="1123265" y="917415"/>
                  <a:pt x="731520" y="849640"/>
                </a:cubicBezTo>
                <a:cubicBezTo>
                  <a:pt x="319667" y="845347"/>
                  <a:pt x="14768" y="666498"/>
                  <a:pt x="0" y="424820"/>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E76637DE-4812-4435-87F0-81C197389670}"/>
              </a:ext>
            </a:extLst>
          </p:cNvPr>
          <p:cNvSpPr/>
          <p:nvPr/>
        </p:nvSpPr>
        <p:spPr>
          <a:xfrm>
            <a:off x="400580" y="3301407"/>
            <a:ext cx="3129429" cy="617752"/>
          </a:xfrm>
          <a:custGeom>
            <a:avLst/>
            <a:gdLst>
              <a:gd name="connsiteX0" fmla="*/ 0 w 3129429"/>
              <a:gd name="connsiteY0" fmla="*/ 308876 h 617752"/>
              <a:gd name="connsiteX1" fmla="*/ 1564715 w 3129429"/>
              <a:gd name="connsiteY1" fmla="*/ 0 h 617752"/>
              <a:gd name="connsiteX2" fmla="*/ 3129430 w 3129429"/>
              <a:gd name="connsiteY2" fmla="*/ 308876 h 617752"/>
              <a:gd name="connsiteX3" fmla="*/ 1564715 w 3129429"/>
              <a:gd name="connsiteY3" fmla="*/ 617752 h 617752"/>
              <a:gd name="connsiteX4" fmla="*/ 0 w 3129429"/>
              <a:gd name="connsiteY4" fmla="*/ 308876 h 61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429" h="617752" extrusionOk="0">
                <a:moveTo>
                  <a:pt x="0" y="308876"/>
                </a:moveTo>
                <a:cubicBezTo>
                  <a:pt x="-110221" y="70301"/>
                  <a:pt x="667500" y="12403"/>
                  <a:pt x="1564715" y="0"/>
                </a:cubicBezTo>
                <a:cubicBezTo>
                  <a:pt x="2463189" y="7222"/>
                  <a:pt x="3120039" y="138587"/>
                  <a:pt x="3129430" y="308876"/>
                </a:cubicBezTo>
                <a:cubicBezTo>
                  <a:pt x="3072983" y="534588"/>
                  <a:pt x="2397284" y="792409"/>
                  <a:pt x="1564715" y="617752"/>
                </a:cubicBezTo>
                <a:cubicBezTo>
                  <a:pt x="672872" y="602610"/>
                  <a:pt x="19942" y="488992"/>
                  <a:pt x="0" y="308876"/>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C0A85E1D-DD25-42F0-8D59-FC1ECF082E97}"/>
              </a:ext>
            </a:extLst>
          </p:cNvPr>
          <p:cNvPicPr>
            <a:picLocks noChangeAspect="1"/>
          </p:cNvPicPr>
          <p:nvPr/>
        </p:nvPicPr>
        <p:blipFill rotWithShape="1">
          <a:blip r:embed="rId7"/>
          <a:srcRect l="8797" t="15471" r="23700" b="5661"/>
          <a:stretch/>
        </p:blipFill>
        <p:spPr>
          <a:xfrm>
            <a:off x="9425408" y="4045780"/>
            <a:ext cx="2206523" cy="2191333"/>
          </a:xfrm>
          <a:prstGeom prst="rect">
            <a:avLst/>
          </a:prstGeom>
        </p:spPr>
      </p:pic>
      <p:sp>
        <p:nvSpPr>
          <p:cNvPr id="10" name="Oval 9">
            <a:extLst>
              <a:ext uri="{FF2B5EF4-FFF2-40B4-BE49-F238E27FC236}">
                <a16:creationId xmlns:a16="http://schemas.microsoft.com/office/drawing/2014/main" id="{EE3A8A77-BB8E-487E-8757-E6B002ACBEBC}"/>
              </a:ext>
            </a:extLst>
          </p:cNvPr>
          <p:cNvSpPr/>
          <p:nvPr/>
        </p:nvSpPr>
        <p:spPr>
          <a:xfrm>
            <a:off x="9400047" y="3830165"/>
            <a:ext cx="2206523" cy="849639"/>
          </a:xfrm>
          <a:custGeom>
            <a:avLst/>
            <a:gdLst>
              <a:gd name="connsiteX0" fmla="*/ 0 w 2206523"/>
              <a:gd name="connsiteY0" fmla="*/ 424820 h 849639"/>
              <a:gd name="connsiteX1" fmla="*/ 1103262 w 2206523"/>
              <a:gd name="connsiteY1" fmla="*/ 0 h 849639"/>
              <a:gd name="connsiteX2" fmla="*/ 2206524 w 2206523"/>
              <a:gd name="connsiteY2" fmla="*/ 424820 h 849639"/>
              <a:gd name="connsiteX3" fmla="*/ 1103262 w 2206523"/>
              <a:gd name="connsiteY3" fmla="*/ 849640 h 849639"/>
              <a:gd name="connsiteX4" fmla="*/ 0 w 2206523"/>
              <a:gd name="connsiteY4" fmla="*/ 424820 h 8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523" h="849639" extrusionOk="0">
                <a:moveTo>
                  <a:pt x="0" y="424820"/>
                </a:moveTo>
                <a:cubicBezTo>
                  <a:pt x="-20329" y="177659"/>
                  <a:pt x="442067" y="19472"/>
                  <a:pt x="1103262" y="0"/>
                </a:cubicBezTo>
                <a:cubicBezTo>
                  <a:pt x="1731138" y="3908"/>
                  <a:pt x="2158582" y="191722"/>
                  <a:pt x="2206524" y="424820"/>
                </a:cubicBezTo>
                <a:cubicBezTo>
                  <a:pt x="2095545" y="767819"/>
                  <a:pt x="1702984" y="902664"/>
                  <a:pt x="1103262" y="849640"/>
                </a:cubicBezTo>
                <a:cubicBezTo>
                  <a:pt x="486101" y="845347"/>
                  <a:pt x="14768" y="666498"/>
                  <a:pt x="0" y="424820"/>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523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19E36E-EC33-4329-A957-38C1FB49F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69" y="375583"/>
            <a:ext cx="5715000" cy="803672"/>
          </a:xfrm>
          <a:prstGeom prst="rect">
            <a:avLst/>
          </a:prstGeom>
        </p:spPr>
      </p:pic>
      <p:pic>
        <p:nvPicPr>
          <p:cNvPr id="4" name="Picture 3">
            <a:extLst>
              <a:ext uri="{FF2B5EF4-FFF2-40B4-BE49-F238E27FC236}">
                <a16:creationId xmlns:a16="http://schemas.microsoft.com/office/drawing/2014/main" id="{1AFBFFC6-B841-43E0-A794-8109AB607AE3}"/>
              </a:ext>
            </a:extLst>
          </p:cNvPr>
          <p:cNvPicPr>
            <a:picLocks noChangeAspect="1"/>
          </p:cNvPicPr>
          <p:nvPr/>
        </p:nvPicPr>
        <p:blipFill>
          <a:blip r:embed="rId4"/>
          <a:stretch>
            <a:fillRect/>
          </a:stretch>
        </p:blipFill>
        <p:spPr>
          <a:xfrm>
            <a:off x="552450" y="1628775"/>
            <a:ext cx="11087100" cy="3600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4">
            <a:extLst>
              <a:ext uri="{FF2B5EF4-FFF2-40B4-BE49-F238E27FC236}">
                <a16:creationId xmlns:a16="http://schemas.microsoft.com/office/drawing/2014/main" id="{5493E98E-5EB0-4BD8-BE0C-EB27B8DD5FBB}"/>
              </a:ext>
            </a:extLst>
          </p:cNvPr>
          <p:cNvSpPr/>
          <p:nvPr/>
        </p:nvSpPr>
        <p:spPr>
          <a:xfrm>
            <a:off x="8743152" y="2886208"/>
            <a:ext cx="1463040" cy="849639"/>
          </a:xfrm>
          <a:custGeom>
            <a:avLst/>
            <a:gdLst>
              <a:gd name="connsiteX0" fmla="*/ 0 w 1463040"/>
              <a:gd name="connsiteY0" fmla="*/ 424820 h 849639"/>
              <a:gd name="connsiteX1" fmla="*/ 731520 w 1463040"/>
              <a:gd name="connsiteY1" fmla="*/ 0 h 849639"/>
              <a:gd name="connsiteX2" fmla="*/ 1463040 w 1463040"/>
              <a:gd name="connsiteY2" fmla="*/ 424820 h 849639"/>
              <a:gd name="connsiteX3" fmla="*/ 731520 w 1463040"/>
              <a:gd name="connsiteY3" fmla="*/ 849640 h 849639"/>
              <a:gd name="connsiteX4" fmla="*/ 0 w 1463040"/>
              <a:gd name="connsiteY4" fmla="*/ 424820 h 8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849639" extrusionOk="0">
                <a:moveTo>
                  <a:pt x="0" y="424820"/>
                </a:moveTo>
                <a:cubicBezTo>
                  <a:pt x="-54323" y="156691"/>
                  <a:pt x="276625" y="19099"/>
                  <a:pt x="731520" y="0"/>
                </a:cubicBezTo>
                <a:cubicBezTo>
                  <a:pt x="1154088" y="3908"/>
                  <a:pt x="1415098" y="191722"/>
                  <a:pt x="1463040" y="424820"/>
                </a:cubicBezTo>
                <a:cubicBezTo>
                  <a:pt x="1382973" y="737632"/>
                  <a:pt x="1123265" y="917415"/>
                  <a:pt x="731520" y="849640"/>
                </a:cubicBezTo>
                <a:cubicBezTo>
                  <a:pt x="319667" y="845347"/>
                  <a:pt x="14768" y="666498"/>
                  <a:pt x="0" y="424820"/>
                </a:cubicBezTo>
                <a:close/>
              </a:path>
            </a:pathLst>
          </a:custGeom>
          <a:noFill/>
          <a:ln w="63500" cap="flat" cmpd="sng" algn="ctr">
            <a:solidFill>
              <a:srgbClr val="FF0000"/>
            </a:solidFill>
            <a:prstDash val="solid"/>
            <a:round/>
            <a:headEnd type="none" w="med" len="med"/>
            <a:tailEnd type="none" w="med" len="med"/>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48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2180</TotalTime>
  <Words>1581</Words>
  <Application>Microsoft Office PowerPoint</Application>
  <PresentationFormat>Widescreen</PresentationFormat>
  <Paragraphs>158</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Euclid Circular B</vt:lpstr>
      <vt:lpstr>Euclid Circular B SemiBold</vt:lpstr>
      <vt:lpstr>Gadugi</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Alper Ebiçoğlu</dc:creator>
  <cp:lastModifiedBy>Alper Ebiçoğlu</cp:lastModifiedBy>
  <cp:revision>194</cp:revision>
  <dcterms:created xsi:type="dcterms:W3CDTF">2023-05-08T12:48:06Z</dcterms:created>
  <dcterms:modified xsi:type="dcterms:W3CDTF">2023-05-10T09:27:58Z</dcterms:modified>
</cp:coreProperties>
</file>